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5" r:id="rId3"/>
    <p:sldId id="323" r:id="rId4"/>
    <p:sldId id="339" r:id="rId5"/>
    <p:sldId id="352" r:id="rId6"/>
    <p:sldId id="353" r:id="rId7"/>
    <p:sldId id="354" r:id="rId8"/>
    <p:sldId id="337" r:id="rId9"/>
    <p:sldId id="344" r:id="rId10"/>
    <p:sldId id="345" r:id="rId11"/>
    <p:sldId id="346" r:id="rId12"/>
    <p:sldId id="328" r:id="rId13"/>
    <p:sldId id="332" r:id="rId14"/>
    <p:sldId id="338" r:id="rId15"/>
    <p:sldId id="329" r:id="rId16"/>
    <p:sldId id="331" r:id="rId17"/>
    <p:sldId id="355" r:id="rId18"/>
    <p:sldId id="333" r:id="rId19"/>
    <p:sldId id="340" r:id="rId20"/>
    <p:sldId id="342" r:id="rId21"/>
    <p:sldId id="343" r:id="rId22"/>
    <p:sldId id="295" r:id="rId23"/>
    <p:sldId id="335" r:id="rId24"/>
    <p:sldId id="336" r:id="rId25"/>
    <p:sldId id="303" r:id="rId26"/>
    <p:sldId id="313" r:id="rId27"/>
    <p:sldId id="299" r:id="rId28"/>
    <p:sldId id="304" r:id="rId30"/>
    <p:sldId id="297" r:id="rId31"/>
    <p:sldId id="298" r:id="rId32"/>
    <p:sldId id="305" r:id="rId33"/>
    <p:sldId id="314" r:id="rId34"/>
    <p:sldId id="300" r:id="rId35"/>
    <p:sldId id="302" r:id="rId36"/>
    <p:sldId id="315" r:id="rId37"/>
    <p:sldId id="316" r:id="rId38"/>
    <p:sldId id="347" r:id="rId39"/>
    <p:sldId id="348" r:id="rId40"/>
    <p:sldId id="317" r:id="rId41"/>
    <p:sldId id="301" r:id="rId42"/>
    <p:sldId id="262" r:id="rId43"/>
    <p:sldId id="309" r:id="rId44"/>
    <p:sldId id="318" r:id="rId45"/>
    <p:sldId id="278" r:id="rId46"/>
    <p:sldId id="288" r:id="rId47"/>
    <p:sldId id="320" r:id="rId48"/>
    <p:sldId id="321" r:id="rId49"/>
    <p:sldId id="284" r:id="rId50"/>
    <p:sldId id="285" r:id="rId51"/>
    <p:sldId id="286" r:id="rId52"/>
    <p:sldId id="287" r:id="rId53"/>
    <p:sldId id="264" r:id="rId54"/>
    <p:sldId id="322" r:id="rId55"/>
    <p:sldId id="319" r:id="rId56"/>
    <p:sldId id="310" r:id="rId57"/>
    <p:sldId id="307" r:id="rId58"/>
    <p:sldId id="312" r:id="rId59"/>
    <p:sldId id="311" r:id="rId60"/>
    <p:sldId id="334" r:id="rId61"/>
    <p:sldId id="293" r:id="rId62"/>
    <p:sldId id="279" r:id="rId63"/>
    <p:sldId id="280" r:id="rId64"/>
    <p:sldId id="308" r:id="rId65"/>
    <p:sldId id="289" r:id="rId66"/>
    <p:sldId id="291" r:id="rId67"/>
    <p:sldId id="292" r:id="rId68"/>
    <p:sldId id="341" r:id="rId69"/>
    <p:sldId id="325" r:id="rId70"/>
    <p:sldId id="357" r:id="rId71"/>
    <p:sldId id="358" r:id="rId72"/>
    <p:sldId id="359" r:id="rId73"/>
    <p:sldId id="360" r:id="rId74"/>
    <p:sldId id="361" r:id="rId75"/>
    <p:sldId id="362" r:id="rId76"/>
    <p:sldId id="324" r:id="rId77"/>
    <p:sldId id="283"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2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513" autoAdjust="0"/>
  </p:normalViewPr>
  <p:slideViewPr>
    <p:cSldViewPr>
      <p:cViewPr varScale="1">
        <p:scale>
          <a:sx n="80" d="100"/>
          <a:sy n="80" d="100"/>
        </p:scale>
        <p:origin x="1302" y="96"/>
      </p:cViewPr>
      <p:guideLst>
        <p:guide orient="horz" pos="2172"/>
        <p:guide pos="2918"/>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6.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BC93A52-A72B-48DF-B71F-87E4AFE5A717}" type="doc">
      <dgm:prSet loTypeId="urn:microsoft.com/office/officeart/2005/8/layout/hProcess9" loCatId="process" qsTypeId="urn:microsoft.com/office/officeart/2005/8/quickstyle/simple1" qsCatId="simple" csTypeId="urn:microsoft.com/office/officeart/2005/8/colors/colorful1" csCatId="colorful" phldr="1"/>
      <dgm:spPr/>
    </dgm:pt>
    <dgm:pt modelId="{913E494E-CA9E-48A1-B5BF-5FA2AF139521}">
      <dgm:prSet phldrT="[文本]"/>
      <dgm:spPr/>
      <dgm:t>
        <a:bodyPr/>
        <a:lstStyle/>
        <a:p>
          <a:r>
            <a:rPr lang="zh-CN" altLang="en-US" dirty="0" smtClean="0"/>
            <a:t>筹备</a:t>
          </a:r>
          <a:endParaRPr lang="zh-CN" altLang="en-US" dirty="0"/>
        </a:p>
      </dgm:t>
    </dgm:pt>
    <dgm:pt modelId="{1D796198-7BF2-4D9B-A4E4-F165419A11E5}" cxnId="{B5E4C000-194E-40F7-BE94-E1EC4BFD65A9}" type="parTrans">
      <dgm:prSet/>
      <dgm:spPr/>
      <dgm:t>
        <a:bodyPr/>
        <a:lstStyle/>
        <a:p>
          <a:endParaRPr lang="zh-CN" altLang="en-US"/>
        </a:p>
      </dgm:t>
    </dgm:pt>
    <dgm:pt modelId="{5AA2AEC4-32E0-4651-BA8D-E7B11B144071}" cxnId="{B5E4C000-194E-40F7-BE94-E1EC4BFD65A9}" type="sibTrans">
      <dgm:prSet/>
      <dgm:spPr/>
      <dgm:t>
        <a:bodyPr/>
        <a:lstStyle/>
        <a:p>
          <a:endParaRPr lang="zh-CN" altLang="en-US"/>
        </a:p>
      </dgm:t>
    </dgm:pt>
    <dgm:pt modelId="{D371B8F8-1470-4212-886F-6C03A3DF6ECD}">
      <dgm:prSet phldrT="[文本]"/>
      <dgm:spPr/>
      <dgm:t>
        <a:bodyPr/>
        <a:lstStyle/>
        <a:p>
          <a:r>
            <a:rPr lang="zh-CN" altLang="en-US" dirty="0" smtClean="0"/>
            <a:t>召开会员代表大会</a:t>
          </a:r>
          <a:endParaRPr lang="zh-CN" altLang="en-US" dirty="0"/>
        </a:p>
      </dgm:t>
    </dgm:pt>
    <dgm:pt modelId="{9D3DB625-A481-45A5-B89D-4CFBDE7ECA6F}" cxnId="{7020D7EA-03EB-42D3-BF3D-60801E0D5BEC}" type="parTrans">
      <dgm:prSet/>
      <dgm:spPr/>
      <dgm:t>
        <a:bodyPr/>
        <a:lstStyle/>
        <a:p>
          <a:endParaRPr lang="zh-CN" altLang="en-US"/>
        </a:p>
      </dgm:t>
    </dgm:pt>
    <dgm:pt modelId="{34C48FA2-D1AE-4B61-976F-CB60A0A510C1}" cxnId="{7020D7EA-03EB-42D3-BF3D-60801E0D5BEC}" type="sibTrans">
      <dgm:prSet/>
      <dgm:spPr/>
      <dgm:t>
        <a:bodyPr/>
        <a:lstStyle/>
        <a:p>
          <a:endParaRPr lang="zh-CN" altLang="en-US"/>
        </a:p>
      </dgm:t>
    </dgm:pt>
    <dgm:pt modelId="{2DF8A1D4-C54D-4FCE-B0F6-4519FF5B70F4}">
      <dgm:prSet phldrT="[文本]"/>
      <dgm:spPr/>
      <dgm:t>
        <a:bodyPr/>
        <a:lstStyle/>
        <a:p>
          <a:r>
            <a:rPr lang="zh-CN" altLang="en-US" dirty="0" smtClean="0"/>
            <a:t>换届备案</a:t>
          </a:r>
          <a:endParaRPr lang="zh-CN" altLang="en-US" dirty="0"/>
        </a:p>
      </dgm:t>
    </dgm:pt>
    <dgm:pt modelId="{8BF2455A-7B02-4E69-A9E0-857B17E38943}" cxnId="{6C94ABFB-8ACD-43BB-9283-2661A08CECD4}" type="parTrans">
      <dgm:prSet/>
      <dgm:spPr/>
      <dgm:t>
        <a:bodyPr/>
        <a:lstStyle/>
        <a:p>
          <a:endParaRPr lang="zh-CN" altLang="en-US"/>
        </a:p>
      </dgm:t>
    </dgm:pt>
    <dgm:pt modelId="{00FB5672-5055-4E55-A349-97A205E49630}" cxnId="{6C94ABFB-8ACD-43BB-9283-2661A08CECD4}" type="sibTrans">
      <dgm:prSet/>
      <dgm:spPr/>
      <dgm:t>
        <a:bodyPr/>
        <a:lstStyle/>
        <a:p>
          <a:endParaRPr lang="zh-CN" altLang="en-US"/>
        </a:p>
      </dgm:t>
    </dgm:pt>
    <dgm:pt modelId="{43AE893F-4EA8-4077-96D5-A19ADB49262A}" type="pres">
      <dgm:prSet presAssocID="{9BC93A52-A72B-48DF-B71F-87E4AFE5A717}" presName="CompostProcess" presStyleCnt="0">
        <dgm:presLayoutVars>
          <dgm:dir/>
          <dgm:resizeHandles val="exact"/>
        </dgm:presLayoutVars>
      </dgm:prSet>
      <dgm:spPr/>
    </dgm:pt>
    <dgm:pt modelId="{4809A5D2-70D4-40D6-9E14-CDBCC2687CB3}" type="pres">
      <dgm:prSet presAssocID="{9BC93A52-A72B-48DF-B71F-87E4AFE5A717}" presName="arrow" presStyleLbl="bgShp" presStyleIdx="0" presStyleCnt="1"/>
      <dgm:spPr/>
    </dgm:pt>
    <dgm:pt modelId="{3BB5185D-CA14-43A7-89F4-D5952E7DF4FA}" type="pres">
      <dgm:prSet presAssocID="{9BC93A52-A72B-48DF-B71F-87E4AFE5A717}" presName="linearProcess" presStyleCnt="0"/>
      <dgm:spPr/>
    </dgm:pt>
    <dgm:pt modelId="{F2CAC928-0BE7-4412-AE69-FAB8714B9FF4}" type="pres">
      <dgm:prSet presAssocID="{913E494E-CA9E-48A1-B5BF-5FA2AF139521}" presName="textNode" presStyleLbl="node1" presStyleIdx="0" presStyleCnt="3">
        <dgm:presLayoutVars>
          <dgm:bulletEnabled val="1"/>
        </dgm:presLayoutVars>
      </dgm:prSet>
      <dgm:spPr/>
      <dgm:t>
        <a:bodyPr/>
        <a:lstStyle/>
        <a:p>
          <a:endParaRPr lang="zh-CN" altLang="en-US"/>
        </a:p>
      </dgm:t>
    </dgm:pt>
    <dgm:pt modelId="{B97FF3BD-55AE-482B-8DA1-6AF7FE15F9AF}" type="pres">
      <dgm:prSet presAssocID="{5AA2AEC4-32E0-4651-BA8D-E7B11B144071}" presName="sibTrans" presStyleCnt="0"/>
      <dgm:spPr/>
    </dgm:pt>
    <dgm:pt modelId="{64C107B1-4621-4AA9-A9A6-3B58BEB4654A}" type="pres">
      <dgm:prSet presAssocID="{D371B8F8-1470-4212-886F-6C03A3DF6ECD}" presName="textNode" presStyleLbl="node1" presStyleIdx="1" presStyleCnt="3">
        <dgm:presLayoutVars>
          <dgm:bulletEnabled val="1"/>
        </dgm:presLayoutVars>
      </dgm:prSet>
      <dgm:spPr/>
      <dgm:t>
        <a:bodyPr/>
        <a:lstStyle/>
        <a:p>
          <a:endParaRPr lang="zh-CN" altLang="en-US"/>
        </a:p>
      </dgm:t>
    </dgm:pt>
    <dgm:pt modelId="{EDF45895-19D0-4969-B728-DD2EB6B95DEF}" type="pres">
      <dgm:prSet presAssocID="{34C48FA2-D1AE-4B61-976F-CB60A0A510C1}" presName="sibTrans" presStyleCnt="0"/>
      <dgm:spPr/>
    </dgm:pt>
    <dgm:pt modelId="{778F199E-6EE3-4191-AD7F-0283D710929A}" type="pres">
      <dgm:prSet presAssocID="{2DF8A1D4-C54D-4FCE-B0F6-4519FF5B70F4}" presName="textNode" presStyleLbl="node1" presStyleIdx="2" presStyleCnt="3">
        <dgm:presLayoutVars>
          <dgm:bulletEnabled val="1"/>
        </dgm:presLayoutVars>
      </dgm:prSet>
      <dgm:spPr/>
      <dgm:t>
        <a:bodyPr/>
        <a:lstStyle/>
        <a:p>
          <a:endParaRPr lang="zh-CN" altLang="en-US"/>
        </a:p>
      </dgm:t>
    </dgm:pt>
  </dgm:ptLst>
  <dgm:cxnLst>
    <dgm:cxn modelId="{6C94ABFB-8ACD-43BB-9283-2661A08CECD4}" srcId="{9BC93A52-A72B-48DF-B71F-87E4AFE5A717}" destId="{2DF8A1D4-C54D-4FCE-B0F6-4519FF5B70F4}" srcOrd="2" destOrd="0" parTransId="{8BF2455A-7B02-4E69-A9E0-857B17E38943}" sibTransId="{00FB5672-5055-4E55-A349-97A205E49630}"/>
    <dgm:cxn modelId="{B5E4C000-194E-40F7-BE94-E1EC4BFD65A9}" srcId="{9BC93A52-A72B-48DF-B71F-87E4AFE5A717}" destId="{913E494E-CA9E-48A1-B5BF-5FA2AF139521}" srcOrd="0" destOrd="0" parTransId="{1D796198-7BF2-4D9B-A4E4-F165419A11E5}" sibTransId="{5AA2AEC4-32E0-4651-BA8D-E7B11B144071}"/>
    <dgm:cxn modelId="{F026ED8D-FBEF-48B3-95DB-A4C008CD7E4F}" type="presOf" srcId="{913E494E-CA9E-48A1-B5BF-5FA2AF139521}" destId="{F2CAC928-0BE7-4412-AE69-FAB8714B9FF4}" srcOrd="0" destOrd="0" presId="urn:microsoft.com/office/officeart/2005/8/layout/hProcess9"/>
    <dgm:cxn modelId="{A91F7F78-0FE6-4BD7-845A-A890A017794C}" type="presOf" srcId="{2DF8A1D4-C54D-4FCE-B0F6-4519FF5B70F4}" destId="{778F199E-6EE3-4191-AD7F-0283D710929A}" srcOrd="0" destOrd="0" presId="urn:microsoft.com/office/officeart/2005/8/layout/hProcess9"/>
    <dgm:cxn modelId="{489ECA6C-1BC1-41E8-B533-6524F0363717}" type="presOf" srcId="{D371B8F8-1470-4212-886F-6C03A3DF6ECD}" destId="{64C107B1-4621-4AA9-A9A6-3B58BEB4654A}" srcOrd="0" destOrd="0" presId="urn:microsoft.com/office/officeart/2005/8/layout/hProcess9"/>
    <dgm:cxn modelId="{7020D7EA-03EB-42D3-BF3D-60801E0D5BEC}" srcId="{9BC93A52-A72B-48DF-B71F-87E4AFE5A717}" destId="{D371B8F8-1470-4212-886F-6C03A3DF6ECD}" srcOrd="1" destOrd="0" parTransId="{9D3DB625-A481-45A5-B89D-4CFBDE7ECA6F}" sibTransId="{34C48FA2-D1AE-4B61-976F-CB60A0A510C1}"/>
    <dgm:cxn modelId="{D8008968-E015-446A-8358-74EA44F50592}" type="presOf" srcId="{9BC93A52-A72B-48DF-B71F-87E4AFE5A717}" destId="{43AE893F-4EA8-4077-96D5-A19ADB49262A}" srcOrd="0" destOrd="0" presId="urn:microsoft.com/office/officeart/2005/8/layout/hProcess9"/>
    <dgm:cxn modelId="{CB99DD40-C8FF-42D0-89A9-0DA423346A47}" type="presParOf" srcId="{43AE893F-4EA8-4077-96D5-A19ADB49262A}" destId="{4809A5D2-70D4-40D6-9E14-CDBCC2687CB3}" srcOrd="0" destOrd="0" presId="urn:microsoft.com/office/officeart/2005/8/layout/hProcess9"/>
    <dgm:cxn modelId="{704AD7B9-E4AA-4228-B81B-95B420574305}" type="presParOf" srcId="{43AE893F-4EA8-4077-96D5-A19ADB49262A}" destId="{3BB5185D-CA14-43A7-89F4-D5952E7DF4FA}" srcOrd="1" destOrd="0" presId="urn:microsoft.com/office/officeart/2005/8/layout/hProcess9"/>
    <dgm:cxn modelId="{45C650A1-9200-4890-9958-8F05A03237B9}" type="presParOf" srcId="{3BB5185D-CA14-43A7-89F4-D5952E7DF4FA}" destId="{F2CAC928-0BE7-4412-AE69-FAB8714B9FF4}" srcOrd="0" destOrd="0" presId="urn:microsoft.com/office/officeart/2005/8/layout/hProcess9"/>
    <dgm:cxn modelId="{57A82CA6-A6FF-4F06-AEF6-CA3BDECE3789}" type="presParOf" srcId="{3BB5185D-CA14-43A7-89F4-D5952E7DF4FA}" destId="{B97FF3BD-55AE-482B-8DA1-6AF7FE15F9AF}" srcOrd="1" destOrd="0" presId="urn:microsoft.com/office/officeart/2005/8/layout/hProcess9"/>
    <dgm:cxn modelId="{7CC59108-3D56-4BC3-B4E2-1F833C48C6BA}" type="presParOf" srcId="{3BB5185D-CA14-43A7-89F4-D5952E7DF4FA}" destId="{64C107B1-4621-4AA9-A9A6-3B58BEB4654A}" srcOrd="2" destOrd="0" presId="urn:microsoft.com/office/officeart/2005/8/layout/hProcess9"/>
    <dgm:cxn modelId="{96442716-73F4-48B5-A719-874A77BF8B73}" type="presParOf" srcId="{3BB5185D-CA14-43A7-89F4-D5952E7DF4FA}" destId="{EDF45895-19D0-4969-B728-DD2EB6B95DEF}" srcOrd="3" destOrd="0" presId="urn:microsoft.com/office/officeart/2005/8/layout/hProcess9"/>
    <dgm:cxn modelId="{12EE96B2-52A0-4626-A64F-4F6DDFBCC1E7}" type="presParOf" srcId="{3BB5185D-CA14-43A7-89F4-D5952E7DF4FA}" destId="{778F199E-6EE3-4191-AD7F-0283D710929A}" srcOrd="4"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9A5D2-70D4-40D6-9E14-CDBCC2687CB3}">
      <dsp:nvSpPr>
        <dsp:cNvPr id="0" name=""/>
        <dsp:cNvSpPr/>
      </dsp:nvSpPr>
      <dsp:spPr>
        <a:xfrm>
          <a:off x="513042" y="0"/>
          <a:ext cx="5814484" cy="38883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AC928-0BE7-4412-AE69-FAB8714B9FF4}">
      <dsp:nvSpPr>
        <dsp:cNvPr id="0" name=""/>
        <dsp:cNvSpPr/>
      </dsp:nvSpPr>
      <dsp:spPr>
        <a:xfrm>
          <a:off x="7348" y="1166497"/>
          <a:ext cx="2201808" cy="155532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kern="1200" dirty="0" smtClean="0"/>
            <a:t>筹备</a:t>
          </a:r>
          <a:endParaRPr lang="zh-CN" altLang="en-US" sz="3500" kern="1200" dirty="0"/>
        </a:p>
      </dsp:txBody>
      <dsp:txXfrm>
        <a:off x="83273" y="1242422"/>
        <a:ext cx="2049958" cy="1403479"/>
      </dsp:txXfrm>
    </dsp:sp>
    <dsp:sp modelId="{64C107B1-4621-4AA9-A9A6-3B58BEB4654A}">
      <dsp:nvSpPr>
        <dsp:cNvPr id="0" name=""/>
        <dsp:cNvSpPr/>
      </dsp:nvSpPr>
      <dsp:spPr>
        <a:xfrm>
          <a:off x="2319380" y="1166497"/>
          <a:ext cx="2201808" cy="155532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kern="1200" dirty="0" smtClean="0"/>
            <a:t>召开会员代表大会</a:t>
          </a:r>
          <a:endParaRPr lang="zh-CN" altLang="en-US" sz="3500" kern="1200" dirty="0"/>
        </a:p>
      </dsp:txBody>
      <dsp:txXfrm>
        <a:off x="2395305" y="1242422"/>
        <a:ext cx="2049958" cy="1403479"/>
      </dsp:txXfrm>
    </dsp:sp>
    <dsp:sp modelId="{778F199E-6EE3-4191-AD7F-0283D710929A}">
      <dsp:nvSpPr>
        <dsp:cNvPr id="0" name=""/>
        <dsp:cNvSpPr/>
      </dsp:nvSpPr>
      <dsp:spPr>
        <a:xfrm>
          <a:off x="4631413" y="1166497"/>
          <a:ext cx="2201808" cy="155532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kern="1200" dirty="0" smtClean="0"/>
            <a:t>换届备案</a:t>
          </a:r>
          <a:endParaRPr lang="zh-CN" altLang="en-US" sz="3500" kern="1200" dirty="0"/>
        </a:p>
      </dsp:txBody>
      <dsp:txXfrm>
        <a:off x="4707338" y="1242422"/>
        <a:ext cx="2049958" cy="14034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A1C0D04-8BF2-48B0-AC32-3E7B2A8C68D0}"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E80BF46-D497-4C14-9D19-2CE481894C8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fld id="{49B39737-FB68-44D7-854E-A79761E90F56}"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E80BF46-D497-4C14-9D19-2CE481894C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fld id="{68B1D4AC-5B56-4D50-BD0A-E78BE198F4A1}"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fld id="{E5E654E3-EC02-4B27-937B-ED3243F744AD}"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a:defRPr/>
            </a:pPr>
            <a:fld id="{1BCF3888-15D7-49AB-A4CE-5912A2227402}"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D5FB7C7F-8E1B-4A63-8F15-205969C82D6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a:defRPr/>
            </a:pPr>
            <a:fld id="{03B46AD8-75D5-4827-A139-446E1F068D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5198B4-8633-43A8-A366-2BECFB1773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hasCustomPrompt="1"/>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endParaRPr lang="zh-CN" altLang="en-US" smtClean="0"/>
          </a:p>
        </p:txBody>
      </p:sp>
      <p:sp>
        <p:nvSpPr>
          <p:cNvPr id="3" name="Text Placeholder 2"/>
          <p:cNvSpPr>
            <a:spLocks noGrp="1"/>
          </p:cNvSpPr>
          <p:nvPr>
            <p:ph type="body" idx="1" hasCustomPrompt="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a:defRPr/>
            </a:pPr>
            <a:fld id="{03B46AD8-75D5-4827-A139-446E1F068D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5198B4-8633-43A8-A366-2BECFB1773B5}" type="slidenum">
              <a:rPr lang="zh-CN" altLang="en-US" smtClean="0"/>
            </a:fld>
            <a:endParaRPr lang="zh-CN"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a:defRPr/>
            </a:pPr>
            <a:fld id="{03B46AD8-75D5-4827-A139-446E1F068D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5198B4-8633-43A8-A366-2BECFB1773B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hasCustomPrompt="1"/>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endParaRPr lang="zh-CN" altLang="en-US" smtClean="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a:defRPr/>
            </a:pPr>
            <a:fld id="{03B46AD8-75D5-4827-A139-446E1F068D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5198B4-8633-43A8-A366-2BECFB1773B5}" type="slidenum">
              <a:rPr lang="zh-CN" altLang="en-US" smtClean="0"/>
            </a:fld>
            <a:endParaRPr lang="zh-CN"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hasCustomPrompt="1"/>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endParaRPr lang="zh-CN" altLang="en-US" smtClean="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a:defRPr/>
            </a:pPr>
            <a:fld id="{03B46AD8-75D5-4827-A139-446E1F068D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5198B4-8633-43A8-A366-2BECFB1773B5}"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9EA44CF5-2876-4390-B1DF-8F12E5B67160}"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51939EF9-3C78-40E4-8692-C920565ED9C3}"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09599" y="609600"/>
            <a:ext cx="5195026" cy="5251451"/>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03B46AD8-75D5-4827-A139-446E1F068D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5198B4-8633-43A8-A366-2BECFB1773B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FAF2F7F3-EFDB-4A60-B085-4871AF62F96D}"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AF866AE-47EA-44E5-9BFB-825C3FBFB59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a:defRPr/>
            </a:pPr>
            <a:fld id="{7B67ED03-A6B9-4D29-9DDD-05899FCFB831}"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DAC0A8B1-9D3F-4282-B7A3-F67F3830598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fld id="{F5B5D9FE-A128-41FF-A508-FE958FC5B762}"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837E421-712E-4CBC-A83A-C26BE2021BC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09599" y="2737246"/>
            <a:ext cx="3090672" cy="3304117"/>
          </a:xfrm>
        </p:spPr>
        <p:txBody>
          <a:bodyPr>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3866640" y="2737246"/>
            <a:ext cx="3090672" cy="3304117"/>
          </a:xfrm>
        </p:spPr>
        <p:txBody>
          <a:bodyPr>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1DE78FB0-E3A4-4583-9F2D-679981EE90E0}"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1F2AEB3F-A9A3-44F4-80B7-BEA15B068CC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F02995E7-20AE-4555-BBE3-833A51D6F81D}"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0D66158E-ACF9-4C2C-9077-99F77AC9D6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3DB38F-5344-4243-9E7F-755EFC265F89}"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D0EE9E7D-1E75-47D8-8400-9E3A61E3A52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571275" y="514925"/>
            <a:ext cx="3386037" cy="5526437"/>
          </a:xfrm>
        </p:spPr>
        <p:txBody>
          <a:bodyPr>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a:defRPr/>
            </a:pPr>
            <a:fld id="{BF8B194E-F1FA-4D61-A8C7-27C43DD4A6A0}"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3A51848-CCF1-4F67-BC9F-06F280DF629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a:defRPr/>
            </a:pPr>
            <a:fld id="{439F3F41-70DA-4FF8-9DD8-B24286018C54}"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016F9119-A466-4961-9FCD-8428081112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3B46AD8-75D5-4827-A139-446E1F068DB5}" type="datetimeFigureOut">
              <a:rPr lang="zh-CN" altLang="en-US" smtClean="0"/>
            </a:fld>
            <a:endParaRPr lang="zh-CN"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95198B4-8633-43A8-A366-2BECFB1773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chinanpo.mca.gov.cn/"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395652" y="2276904"/>
            <a:ext cx="7772400" cy="1470025"/>
          </a:xfrm>
        </p:spPr>
        <p:txBody>
          <a:bodyPr>
            <a:noAutofit/>
          </a:bodyPr>
          <a:lstStyle/>
          <a:p>
            <a:pPr algn="ctr"/>
            <a:r>
              <a:rPr lang="en-US" altLang="zh-CN" b="1" noProof="1" smtClean="0">
                <a:solidFill>
                  <a:srgbClr val="0070C0"/>
                </a:solidFill>
                <a:latin typeface="华文新魏" panose="02010800040101010101" pitchFamily="2" charset="-122"/>
                <a:ea typeface="华文新魏" panose="02010800040101010101" pitchFamily="2" charset="-122"/>
              </a:rPr>
              <a:t>2022</a:t>
            </a:r>
            <a:r>
              <a:rPr lang="zh-CN" altLang="en-US" b="1" noProof="1" smtClean="0">
                <a:solidFill>
                  <a:srgbClr val="0070C0"/>
                </a:solidFill>
                <a:latin typeface="华文新魏" panose="02010800040101010101" pitchFamily="2" charset="-122"/>
                <a:ea typeface="华文新魏" panose="02010800040101010101" pitchFamily="2" charset="-122"/>
              </a:rPr>
              <a:t>年全国学会年检</a:t>
            </a:r>
            <a:br>
              <a:rPr lang="en-US" altLang="zh-CN" b="1" noProof="1">
                <a:solidFill>
                  <a:srgbClr val="0070C0"/>
                </a:solidFill>
                <a:latin typeface="华文新魏" panose="02010800040101010101" pitchFamily="2" charset="-122"/>
                <a:ea typeface="华文新魏" panose="02010800040101010101" pitchFamily="2" charset="-122"/>
              </a:rPr>
            </a:br>
            <a:r>
              <a:rPr lang="zh-CN" altLang="en-US" b="1" noProof="1" smtClean="0">
                <a:solidFill>
                  <a:srgbClr val="0070C0"/>
                </a:solidFill>
                <a:latin typeface="华文新魏" panose="02010800040101010101" pitchFamily="2" charset="-122"/>
                <a:ea typeface="华文新魏" panose="02010800040101010101" pitchFamily="2" charset="-122"/>
              </a:rPr>
              <a:t>换届工作提示</a:t>
            </a:r>
            <a:endParaRPr lang="zh-CN" altLang="en-US" b="1" noProof="1" smtClean="0">
              <a:solidFill>
                <a:srgbClr val="0070C0"/>
              </a:solidFill>
              <a:latin typeface="华文新魏" panose="02010800040101010101" pitchFamily="2" charset="-122"/>
              <a:ea typeface="华文新魏" panose="02010800040101010101" pitchFamily="2" charset="-122"/>
            </a:endParaRPr>
          </a:p>
        </p:txBody>
      </p:sp>
      <p:sp>
        <p:nvSpPr>
          <p:cNvPr id="2051" name="副标题 2"/>
          <p:cNvSpPr>
            <a:spLocks noGrp="1"/>
          </p:cNvSpPr>
          <p:nvPr>
            <p:ph type="subTitle" idx="1"/>
          </p:nvPr>
        </p:nvSpPr>
        <p:spPr>
          <a:xfrm>
            <a:off x="1081452" y="4437084"/>
            <a:ext cx="6400800" cy="1656138"/>
          </a:xfrm>
        </p:spPr>
        <p:txBody>
          <a:bodyPr>
            <a:noAutofit/>
          </a:bodyPr>
          <a:lstStyle/>
          <a:p>
            <a:pPr algn="ctr" eaLnBrk="1" hangingPunct="1">
              <a:lnSpc>
                <a:spcPct val="120000"/>
              </a:lnSpc>
            </a:pPr>
            <a:r>
              <a:rPr lang="zh-CN" altLang="en-US" sz="2400" noProof="1" smtClean="0">
                <a:solidFill>
                  <a:schemeClr val="tx1"/>
                </a:solidFill>
                <a:latin typeface="华文新魏" panose="02010800040101010101" pitchFamily="2" charset="-122"/>
                <a:ea typeface="华文新魏" panose="02010800040101010101" pitchFamily="2" charset="-122"/>
              </a:rPr>
              <a:t>中国科协科学技术创新部</a:t>
            </a:r>
            <a:endParaRPr lang="en-US" altLang="zh-CN" sz="2400" noProof="1" smtClean="0">
              <a:solidFill>
                <a:schemeClr val="tx1"/>
              </a:solidFill>
              <a:latin typeface="华文新魏" panose="02010800040101010101" pitchFamily="2" charset="-122"/>
              <a:ea typeface="华文新魏" panose="02010800040101010101" pitchFamily="2" charset="-122"/>
            </a:endParaRPr>
          </a:p>
          <a:p>
            <a:pPr algn="ctr" eaLnBrk="1" hangingPunct="1">
              <a:lnSpc>
                <a:spcPct val="120000"/>
              </a:lnSpc>
            </a:pPr>
            <a:r>
              <a:rPr lang="zh-CN" altLang="en-US" sz="2400" noProof="1" smtClean="0">
                <a:solidFill>
                  <a:schemeClr val="tx1"/>
                </a:solidFill>
                <a:latin typeface="华文新魏" panose="02010800040101010101" pitchFamily="2" charset="-122"/>
                <a:ea typeface="华文新魏" panose="02010800040101010101" pitchFamily="2" charset="-122"/>
              </a:rPr>
              <a:t>中国科协学会服务中心</a:t>
            </a:r>
            <a:endParaRPr lang="en-US" altLang="zh-CN" sz="2400" noProof="1" smtClean="0">
              <a:solidFill>
                <a:schemeClr val="tx1"/>
              </a:solidFill>
              <a:latin typeface="华文新魏" panose="02010800040101010101" pitchFamily="2" charset="-122"/>
              <a:ea typeface="华文新魏" panose="02010800040101010101" pitchFamily="2" charset="-122"/>
            </a:endParaRPr>
          </a:p>
          <a:p>
            <a:pPr algn="ctr" eaLnBrk="1" hangingPunct="1">
              <a:lnSpc>
                <a:spcPct val="120000"/>
              </a:lnSpc>
            </a:pPr>
            <a:r>
              <a:rPr lang="zh-CN" altLang="zh-CN" sz="2400" noProof="1" smtClean="0">
                <a:solidFill>
                  <a:schemeClr val="tx1"/>
                </a:solidFill>
                <a:latin typeface="华文新魏" panose="02010800040101010101" pitchFamily="2" charset="-122"/>
                <a:ea typeface="华文新魏" panose="02010800040101010101" pitchFamily="2" charset="-122"/>
              </a:rPr>
              <a:t>202</a:t>
            </a:r>
            <a:r>
              <a:rPr lang="en-US" altLang="zh-CN" sz="2400" noProof="1">
                <a:solidFill>
                  <a:schemeClr val="tx1"/>
                </a:solidFill>
                <a:latin typeface="华文新魏" panose="02010800040101010101" pitchFamily="2" charset="-122"/>
                <a:ea typeface="华文新魏" panose="02010800040101010101" pitchFamily="2" charset="-122"/>
              </a:rPr>
              <a:t>2</a:t>
            </a:r>
            <a:r>
              <a:rPr lang="zh-CN" altLang="en-US" sz="2400" noProof="1" smtClean="0">
                <a:solidFill>
                  <a:schemeClr val="tx1"/>
                </a:solidFill>
                <a:latin typeface="华文新魏" panose="02010800040101010101" pitchFamily="2" charset="-122"/>
                <a:ea typeface="华文新魏" panose="02010800040101010101" pitchFamily="2" charset="-122"/>
              </a:rPr>
              <a:t>年</a:t>
            </a:r>
            <a:r>
              <a:rPr lang="en-US" altLang="zh-CN" sz="2400" noProof="1">
                <a:solidFill>
                  <a:schemeClr val="tx1"/>
                </a:solidFill>
                <a:latin typeface="华文新魏" panose="02010800040101010101" pitchFamily="2" charset="-122"/>
                <a:ea typeface="华文新魏" panose="02010800040101010101" pitchFamily="2" charset="-122"/>
              </a:rPr>
              <a:t>3</a:t>
            </a:r>
            <a:r>
              <a:rPr lang="zh-CN" altLang="en-US" sz="2400" noProof="1" smtClean="0">
                <a:solidFill>
                  <a:schemeClr val="tx1"/>
                </a:solidFill>
                <a:latin typeface="华文新魏" panose="02010800040101010101" pitchFamily="2" charset="-122"/>
                <a:ea typeface="华文新魏" panose="02010800040101010101" pitchFamily="2" charset="-122"/>
              </a:rPr>
              <a:t>月</a:t>
            </a:r>
            <a:endParaRPr lang="zh-CN" altLang="en-US" sz="2400" noProof="1" smtClean="0">
              <a:solidFill>
                <a:schemeClr val="tx1"/>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09600"/>
            <a:ext cx="6347713" cy="803232"/>
          </a:xfrm>
        </p:spPr>
        <p:txBody>
          <a:bodyPr/>
          <a:lstStyle/>
          <a:p>
            <a:r>
              <a:rPr lang="zh-CN" altLang="en-US" dirty="0" smtClean="0"/>
              <a:t>重要提示：</a:t>
            </a:r>
            <a:endParaRPr lang="zh-CN" altLang="en-US" dirty="0"/>
          </a:p>
        </p:txBody>
      </p:sp>
      <p:sp>
        <p:nvSpPr>
          <p:cNvPr id="3" name="内容占位符 2"/>
          <p:cNvSpPr>
            <a:spLocks noGrp="1"/>
          </p:cNvSpPr>
          <p:nvPr>
            <p:ph idx="1"/>
          </p:nvPr>
        </p:nvSpPr>
        <p:spPr>
          <a:xfrm>
            <a:off x="683676" y="1556844"/>
            <a:ext cx="7704642" cy="4608384"/>
          </a:xfrm>
        </p:spPr>
        <p:txBody>
          <a:bodyPr>
            <a:normAutofit fontScale="77500" lnSpcReduction="20000"/>
          </a:bodyPr>
          <a:lstStyle/>
          <a:p>
            <a:pPr>
              <a:lnSpc>
                <a:spcPct val="150000"/>
              </a:lnSpc>
            </a:pPr>
            <a:r>
              <a:rPr lang="en-US" altLang="zh-CN" sz="2800" dirty="0">
                <a:solidFill>
                  <a:srgbClr val="FF0000"/>
                </a:solidFill>
              </a:rPr>
              <a:t>6</a:t>
            </a:r>
            <a:r>
              <a:rPr lang="zh-CN" altLang="zh-CN" sz="2800" dirty="0">
                <a:solidFill>
                  <a:srgbClr val="FF0000"/>
                </a:solidFill>
              </a:rPr>
              <a:t>月</a:t>
            </a:r>
            <a:r>
              <a:rPr lang="en-US" altLang="zh-CN" sz="2800" dirty="0">
                <a:solidFill>
                  <a:srgbClr val="FF0000"/>
                </a:solidFill>
              </a:rPr>
              <a:t>1</a:t>
            </a:r>
            <a:r>
              <a:rPr lang="zh-CN" altLang="zh-CN" sz="2800" dirty="0">
                <a:solidFill>
                  <a:srgbClr val="FF0000"/>
                </a:solidFill>
              </a:rPr>
              <a:t>日起网上填报通道将</a:t>
            </a:r>
            <a:r>
              <a:rPr lang="zh-CN" altLang="zh-CN" sz="2800" dirty="0" smtClean="0">
                <a:solidFill>
                  <a:srgbClr val="FF0000"/>
                </a:solidFill>
              </a:rPr>
              <a:t>关闭</a:t>
            </a:r>
            <a:endParaRPr lang="en-US" altLang="zh-CN" sz="2800" dirty="0" smtClean="0">
              <a:solidFill>
                <a:srgbClr val="FF0000"/>
              </a:solidFill>
            </a:endParaRPr>
          </a:p>
          <a:p>
            <a:pPr>
              <a:lnSpc>
                <a:spcPct val="150000"/>
              </a:lnSpc>
            </a:pPr>
            <a:r>
              <a:rPr lang="zh-CN" altLang="zh-CN" sz="2800" dirty="0" smtClean="0"/>
              <a:t>年度</a:t>
            </a:r>
            <a:r>
              <a:rPr lang="zh-CN" altLang="zh-CN" sz="2800" dirty="0"/>
              <a:t>工作报告书网上填报</a:t>
            </a:r>
            <a:r>
              <a:rPr lang="zh-CN" altLang="zh-CN" sz="2800" dirty="0">
                <a:solidFill>
                  <a:srgbClr val="FF0000"/>
                </a:solidFill>
              </a:rPr>
              <a:t>提交后，将</a:t>
            </a:r>
            <a:r>
              <a:rPr lang="zh-CN" altLang="zh-CN" sz="2800" dirty="0" smtClean="0">
                <a:solidFill>
                  <a:srgbClr val="FF0000"/>
                </a:solidFill>
              </a:rPr>
              <a:t>不能修改</a:t>
            </a:r>
            <a:endParaRPr lang="en-US" altLang="zh-CN" sz="2800" dirty="0" smtClean="0">
              <a:solidFill>
                <a:srgbClr val="FF0000"/>
              </a:solidFill>
            </a:endParaRPr>
          </a:p>
          <a:p>
            <a:pPr>
              <a:lnSpc>
                <a:spcPct val="150000"/>
              </a:lnSpc>
            </a:pPr>
            <a:r>
              <a:rPr lang="zh-CN" altLang="en-US" sz="2800" dirty="0" smtClean="0">
                <a:solidFill>
                  <a:srgbClr val="FF0000"/>
                </a:solidFill>
              </a:rPr>
              <a:t>学会服务中心预审不通过的，</a:t>
            </a:r>
            <a:r>
              <a:rPr lang="zh-CN" altLang="en-US" sz="2800" dirty="0">
                <a:solidFill>
                  <a:srgbClr val="FF0000"/>
                </a:solidFill>
              </a:rPr>
              <a:t>退回修改</a:t>
            </a:r>
            <a:endParaRPr lang="en-US" altLang="zh-CN" sz="2800" dirty="0">
              <a:solidFill>
                <a:srgbClr val="FF0000"/>
              </a:solidFill>
            </a:endParaRPr>
          </a:p>
          <a:p>
            <a:pPr>
              <a:lnSpc>
                <a:spcPct val="150000"/>
              </a:lnSpc>
            </a:pPr>
            <a:r>
              <a:rPr lang="zh-CN" altLang="en-US" sz="2800" dirty="0" smtClean="0">
                <a:solidFill>
                  <a:srgbClr val="FF0000"/>
                </a:solidFill>
              </a:rPr>
              <a:t>学会自认为填报错误的，联系学会服务中心学会组织处，退回修改</a:t>
            </a:r>
            <a:endParaRPr lang="en-US" altLang="zh-CN" sz="2800" dirty="0" smtClean="0">
              <a:solidFill>
                <a:srgbClr val="FF0000"/>
              </a:solidFill>
            </a:endParaRPr>
          </a:p>
          <a:p>
            <a:pPr>
              <a:lnSpc>
                <a:spcPct val="150000"/>
              </a:lnSpc>
            </a:pPr>
            <a:r>
              <a:rPr lang="zh-CN" altLang="en-US" sz="2800" dirty="0" smtClean="0">
                <a:solidFill>
                  <a:srgbClr val="FF0000"/>
                </a:solidFill>
              </a:rPr>
              <a:t>如果学会服务中心预审通过后，</a:t>
            </a:r>
            <a:r>
              <a:rPr lang="zh-CN" altLang="en-US" sz="2800" dirty="0" smtClean="0">
                <a:solidFill>
                  <a:schemeClr val="tx1"/>
                </a:solidFill>
              </a:rPr>
              <a:t>再</a:t>
            </a:r>
            <a:r>
              <a:rPr lang="zh-CN" altLang="zh-CN" sz="2800" dirty="0" smtClean="0"/>
              <a:t>有</a:t>
            </a:r>
            <a:r>
              <a:rPr lang="zh-CN" altLang="zh-CN" sz="2800" dirty="0"/>
              <a:t>修改事项的</a:t>
            </a:r>
            <a:r>
              <a:rPr lang="zh-CN" altLang="zh-CN" sz="2800" dirty="0" smtClean="0"/>
              <a:t>，将</a:t>
            </a:r>
            <a:r>
              <a:rPr lang="zh-CN" altLang="zh-CN" sz="2800" dirty="0"/>
              <a:t>对应页面</a:t>
            </a:r>
            <a:r>
              <a:rPr lang="zh-CN" altLang="zh-CN" sz="2800" dirty="0">
                <a:solidFill>
                  <a:srgbClr val="FF0000"/>
                </a:solidFill>
              </a:rPr>
              <a:t>打印后手动修改</a:t>
            </a:r>
            <a:r>
              <a:rPr lang="zh-CN" altLang="zh-CN" sz="2800" dirty="0"/>
              <a:t>并作出</a:t>
            </a:r>
            <a:r>
              <a:rPr lang="zh-CN" altLang="zh-CN" sz="2800" dirty="0">
                <a:solidFill>
                  <a:srgbClr val="FF0000"/>
                </a:solidFill>
              </a:rPr>
              <a:t>明显标识</a:t>
            </a:r>
            <a:r>
              <a:rPr lang="zh-CN" altLang="zh-CN" sz="2800" dirty="0"/>
              <a:t>，</a:t>
            </a:r>
            <a:r>
              <a:rPr lang="zh-CN" altLang="zh-CN" sz="2800" dirty="0">
                <a:solidFill>
                  <a:schemeClr val="tx1"/>
                </a:solidFill>
              </a:rPr>
              <a:t>加盖</a:t>
            </a:r>
            <a:r>
              <a:rPr lang="zh-CN" altLang="zh-CN" sz="2800" dirty="0">
                <a:solidFill>
                  <a:srgbClr val="FF0000"/>
                </a:solidFill>
              </a:rPr>
              <a:t>社会团体印章</a:t>
            </a:r>
            <a:r>
              <a:rPr lang="zh-CN" altLang="zh-CN" sz="2800" dirty="0"/>
              <a:t>，报</a:t>
            </a:r>
            <a:r>
              <a:rPr lang="zh-CN" altLang="zh-CN" sz="2800" dirty="0">
                <a:solidFill>
                  <a:srgbClr val="FF0000"/>
                </a:solidFill>
              </a:rPr>
              <a:t>业务主管单位审查同意并加盖印章</a:t>
            </a:r>
            <a:r>
              <a:rPr lang="zh-CN" altLang="zh-CN" sz="2800" dirty="0"/>
              <a:t>后，以</a:t>
            </a:r>
            <a:r>
              <a:rPr lang="en-US" altLang="zh-CN" sz="2800" dirty="0">
                <a:solidFill>
                  <a:srgbClr val="FF0000"/>
                </a:solidFill>
              </a:rPr>
              <a:t>PDF</a:t>
            </a:r>
            <a:r>
              <a:rPr lang="zh-CN" altLang="zh-CN" sz="2800" dirty="0">
                <a:solidFill>
                  <a:srgbClr val="FF0000"/>
                </a:solidFill>
              </a:rPr>
              <a:t>格式</a:t>
            </a:r>
            <a:r>
              <a:rPr lang="zh-CN" altLang="zh-CN" sz="2800" dirty="0"/>
              <a:t>在网上填报系统内</a:t>
            </a:r>
            <a:r>
              <a:rPr lang="zh-CN" altLang="zh-CN" sz="2800" dirty="0">
                <a:solidFill>
                  <a:srgbClr val="FF0000"/>
                </a:solidFill>
              </a:rPr>
              <a:t>“补充材料上传”</a:t>
            </a:r>
            <a:r>
              <a:rPr lang="zh-CN" altLang="zh-CN" sz="2800" dirty="0">
                <a:solidFill>
                  <a:schemeClr val="tx1"/>
                </a:solidFill>
              </a:rPr>
              <a:t>栏目</a:t>
            </a:r>
            <a:r>
              <a:rPr lang="zh-CN" altLang="zh-CN" sz="2800" dirty="0"/>
              <a:t>上</a:t>
            </a:r>
            <a:r>
              <a:rPr lang="zh-CN" altLang="zh-CN" sz="2800" dirty="0" smtClean="0"/>
              <a:t>传</a:t>
            </a:r>
            <a:endParaRPr lang="zh-CN" altLang="zh-CN"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195" y="1124808"/>
            <a:ext cx="8229600" cy="720060"/>
          </a:xfrm>
        </p:spPr>
        <p:txBody>
          <a:bodyPr/>
          <a:lstStyle/>
          <a:p>
            <a:r>
              <a:rPr lang="zh-CN" altLang="en-US" sz="3200" dirty="0" smtClean="0"/>
              <a:t>学会年检结论</a:t>
            </a:r>
            <a:endParaRPr lang="zh-CN" altLang="en-US" sz="3200" dirty="0"/>
          </a:p>
        </p:txBody>
      </p:sp>
      <p:graphicFrame>
        <p:nvGraphicFramePr>
          <p:cNvPr id="3" name="表格 2"/>
          <p:cNvGraphicFramePr>
            <a:graphicFrameLocks noGrp="1"/>
          </p:cNvGraphicFramePr>
          <p:nvPr/>
        </p:nvGraphicFramePr>
        <p:xfrm>
          <a:off x="539665" y="1988880"/>
          <a:ext cx="6840570" cy="3600300"/>
        </p:xfrm>
        <a:graphic>
          <a:graphicData uri="http://schemas.openxmlformats.org/drawingml/2006/table">
            <a:tbl>
              <a:tblPr firstRow="1" bandRow="1">
                <a:tableStyleId>{5C22544A-7EE6-4342-B048-85BDC9FD1C3A}</a:tableStyleId>
              </a:tblPr>
              <a:tblGrid>
                <a:gridCol w="1946234"/>
                <a:gridCol w="1223584"/>
                <a:gridCol w="1223584"/>
                <a:gridCol w="1223584"/>
                <a:gridCol w="1223584"/>
              </a:tblGrid>
              <a:tr h="600050">
                <a:tc>
                  <a:txBody>
                    <a:bodyPr/>
                    <a:lstStyle/>
                    <a:p>
                      <a:r>
                        <a:rPr lang="zh-CN" altLang="en-US" dirty="0" smtClean="0"/>
                        <a:t>年度</a:t>
                      </a:r>
                      <a:endParaRPr lang="zh-CN" altLang="en-US" dirty="0"/>
                    </a:p>
                  </a:txBody>
                  <a:tcPr anchor="ctr" anchorCtr="1"/>
                </a:tc>
                <a:tc>
                  <a:txBody>
                    <a:bodyPr/>
                    <a:lstStyle/>
                    <a:p>
                      <a:r>
                        <a:rPr lang="zh-CN" altLang="en-US" dirty="0" smtClean="0"/>
                        <a:t>合格</a:t>
                      </a:r>
                      <a:endParaRPr lang="zh-CN" altLang="en-US" dirty="0"/>
                    </a:p>
                  </a:txBody>
                  <a:tcPr anchor="ctr" anchorCtr="1"/>
                </a:tc>
                <a:tc>
                  <a:txBody>
                    <a:bodyPr/>
                    <a:lstStyle/>
                    <a:p>
                      <a:r>
                        <a:rPr lang="zh-CN" altLang="en-US" dirty="0" smtClean="0"/>
                        <a:t>基本合格</a:t>
                      </a:r>
                      <a:endParaRPr lang="zh-CN" altLang="en-US" dirty="0"/>
                    </a:p>
                  </a:txBody>
                  <a:tcPr anchor="ctr" anchorCtr="1"/>
                </a:tc>
                <a:tc>
                  <a:txBody>
                    <a:bodyPr/>
                    <a:lstStyle/>
                    <a:p>
                      <a:r>
                        <a:rPr lang="zh-CN" altLang="en-US" dirty="0" smtClean="0"/>
                        <a:t>不合格</a:t>
                      </a:r>
                      <a:endParaRPr lang="zh-CN" altLang="en-US" dirty="0"/>
                    </a:p>
                  </a:txBody>
                  <a:tcPr anchor="ctr" anchorCtr="1"/>
                </a:tc>
                <a:tc>
                  <a:txBody>
                    <a:bodyPr/>
                    <a:lstStyle/>
                    <a:p>
                      <a:r>
                        <a:rPr lang="zh-CN" altLang="en-US" dirty="0" smtClean="0"/>
                        <a:t>未参加</a:t>
                      </a:r>
                      <a:endParaRPr lang="zh-CN" altLang="en-US" dirty="0"/>
                    </a:p>
                  </a:txBody>
                  <a:tcPr anchor="ctr" anchorCtr="1"/>
                </a:tc>
              </a:tr>
              <a:tr h="600050">
                <a:tc>
                  <a:txBody>
                    <a:bodyPr/>
                    <a:lstStyle/>
                    <a:p>
                      <a:pPr algn="ctr"/>
                      <a:r>
                        <a:rPr lang="en-US" altLang="zh-CN" dirty="0" smtClean="0"/>
                        <a:t>2016</a:t>
                      </a:r>
                      <a:r>
                        <a:rPr lang="zh-CN" altLang="en-US" dirty="0" smtClean="0"/>
                        <a:t>（</a:t>
                      </a:r>
                      <a:r>
                        <a:rPr lang="en-US" altLang="zh-CN" dirty="0" smtClean="0"/>
                        <a:t>208</a:t>
                      </a:r>
                      <a:r>
                        <a:rPr lang="zh-CN" altLang="en-US" dirty="0" smtClean="0"/>
                        <a:t>个）</a:t>
                      </a:r>
                      <a:endParaRPr lang="zh-CN" altLang="en-US" dirty="0"/>
                    </a:p>
                  </a:txBody>
                  <a:tcPr anchor="ctr" anchorCtr="1"/>
                </a:tc>
                <a:tc>
                  <a:txBody>
                    <a:bodyPr/>
                    <a:lstStyle/>
                    <a:p>
                      <a:pPr algn="ctr"/>
                      <a:r>
                        <a:rPr lang="en-US" altLang="zh-CN" dirty="0" smtClean="0"/>
                        <a:t>204</a:t>
                      </a:r>
                      <a:endParaRPr lang="zh-CN" altLang="en-US" dirty="0"/>
                    </a:p>
                  </a:txBody>
                  <a:tcPr anchor="ctr" anchorCtr="1"/>
                </a:tc>
                <a:tc>
                  <a:txBody>
                    <a:bodyPr/>
                    <a:lstStyle/>
                    <a:p>
                      <a:pPr algn="ctr"/>
                      <a:r>
                        <a:rPr lang="en-US" altLang="zh-CN" dirty="0" smtClean="0"/>
                        <a:t>4</a:t>
                      </a:r>
                      <a:endParaRPr lang="zh-CN" altLang="en-US" dirty="0"/>
                    </a:p>
                  </a:txBody>
                  <a:tcPr anchor="ctr" anchorCtr="1"/>
                </a:tc>
                <a:tc>
                  <a:txBody>
                    <a:bodyPr/>
                    <a:lstStyle/>
                    <a:p>
                      <a:pPr algn="ctr"/>
                      <a:r>
                        <a:rPr lang="en-US" altLang="zh-CN" dirty="0" smtClean="0"/>
                        <a:t>0</a:t>
                      </a:r>
                      <a:endParaRPr lang="zh-CN" altLang="en-US" dirty="0"/>
                    </a:p>
                  </a:txBody>
                  <a:tcPr anchor="ctr" anchorCtr="1"/>
                </a:tc>
                <a:tc>
                  <a:txBody>
                    <a:bodyPr/>
                    <a:lstStyle/>
                    <a:p>
                      <a:pPr algn="ctr"/>
                      <a:r>
                        <a:rPr lang="en-US" altLang="zh-CN" dirty="0" smtClean="0"/>
                        <a:t>0</a:t>
                      </a:r>
                      <a:endParaRPr lang="zh-CN" altLang="en-US" dirty="0"/>
                    </a:p>
                  </a:txBody>
                  <a:tcPr anchor="ctr" anchorCtr="1"/>
                </a:tc>
              </a:tr>
              <a:tr h="60005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t>2017</a:t>
                      </a:r>
                      <a:r>
                        <a:rPr lang="zh-CN" altLang="en-US" dirty="0" smtClean="0"/>
                        <a:t>（</a:t>
                      </a:r>
                      <a:r>
                        <a:rPr lang="en-US" altLang="zh-CN" dirty="0" smtClean="0"/>
                        <a:t>208</a:t>
                      </a:r>
                      <a:r>
                        <a:rPr lang="zh-CN" altLang="en-US" dirty="0" smtClean="0"/>
                        <a:t>个）</a:t>
                      </a:r>
                      <a:endParaRPr lang="zh-CN" altLang="en-US" dirty="0" smtClean="0"/>
                    </a:p>
                  </a:txBody>
                  <a:tcPr anchor="ctr" anchorCtr="1"/>
                </a:tc>
                <a:tc>
                  <a:txBody>
                    <a:bodyPr/>
                    <a:lstStyle/>
                    <a:p>
                      <a:pPr algn="ctr"/>
                      <a:r>
                        <a:rPr lang="en-US" altLang="zh-CN" dirty="0" smtClean="0"/>
                        <a:t>183</a:t>
                      </a:r>
                      <a:endParaRPr lang="zh-CN" altLang="en-US" dirty="0"/>
                    </a:p>
                  </a:txBody>
                  <a:tcPr anchor="ctr" anchorCtr="1"/>
                </a:tc>
                <a:tc>
                  <a:txBody>
                    <a:bodyPr/>
                    <a:lstStyle/>
                    <a:p>
                      <a:pPr algn="ctr"/>
                      <a:r>
                        <a:rPr lang="en-US" altLang="zh-CN" dirty="0" smtClean="0"/>
                        <a:t>24</a:t>
                      </a:r>
                      <a:endParaRPr lang="zh-CN" altLang="en-US" dirty="0"/>
                    </a:p>
                  </a:txBody>
                  <a:tcPr anchor="ctr" anchorCtr="1"/>
                </a:tc>
                <a:tc>
                  <a:txBody>
                    <a:bodyPr/>
                    <a:lstStyle/>
                    <a:p>
                      <a:pPr algn="ctr"/>
                      <a:r>
                        <a:rPr lang="en-US" altLang="zh-CN" dirty="0" smtClean="0"/>
                        <a:t>1</a:t>
                      </a:r>
                      <a:endParaRPr lang="zh-CN" altLang="en-US" dirty="0"/>
                    </a:p>
                  </a:txBody>
                  <a:tcPr anchor="ctr" anchorCtr="1"/>
                </a:tc>
                <a:tc>
                  <a:txBody>
                    <a:bodyPr/>
                    <a:lstStyle/>
                    <a:p>
                      <a:pPr algn="ctr"/>
                      <a:r>
                        <a:rPr lang="en-US" altLang="zh-CN" dirty="0" smtClean="0"/>
                        <a:t>0</a:t>
                      </a:r>
                      <a:endParaRPr lang="zh-CN" altLang="en-US" dirty="0"/>
                    </a:p>
                  </a:txBody>
                  <a:tcPr anchor="ctr" anchorCtr="1"/>
                </a:tc>
              </a:tr>
              <a:tr h="60005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t>2018</a:t>
                      </a:r>
                      <a:r>
                        <a:rPr lang="zh-CN" altLang="en-US" dirty="0" smtClean="0"/>
                        <a:t>（</a:t>
                      </a:r>
                      <a:r>
                        <a:rPr lang="en-US" altLang="zh-CN" dirty="0" smtClean="0"/>
                        <a:t>208</a:t>
                      </a:r>
                      <a:r>
                        <a:rPr lang="zh-CN" altLang="en-US" dirty="0" smtClean="0"/>
                        <a:t>个）</a:t>
                      </a:r>
                      <a:endParaRPr lang="zh-CN" altLang="en-US" dirty="0" smtClean="0"/>
                    </a:p>
                  </a:txBody>
                  <a:tcPr anchor="ctr" anchorCtr="1"/>
                </a:tc>
                <a:tc>
                  <a:txBody>
                    <a:bodyPr/>
                    <a:lstStyle/>
                    <a:p>
                      <a:pPr algn="ctr"/>
                      <a:r>
                        <a:rPr lang="en-US" altLang="zh-CN" dirty="0" smtClean="0"/>
                        <a:t>169</a:t>
                      </a:r>
                      <a:endParaRPr lang="zh-CN" altLang="en-US" dirty="0"/>
                    </a:p>
                  </a:txBody>
                  <a:tcPr anchor="ctr" anchorCtr="1"/>
                </a:tc>
                <a:tc>
                  <a:txBody>
                    <a:bodyPr/>
                    <a:lstStyle/>
                    <a:p>
                      <a:pPr algn="ctr"/>
                      <a:r>
                        <a:rPr lang="en-US" altLang="zh-CN" dirty="0" smtClean="0"/>
                        <a:t>38</a:t>
                      </a:r>
                      <a:endParaRPr lang="zh-CN" altLang="en-US" dirty="0"/>
                    </a:p>
                  </a:txBody>
                  <a:tcPr anchor="ctr" anchorCtr="1"/>
                </a:tc>
                <a:tc>
                  <a:txBody>
                    <a:bodyPr/>
                    <a:lstStyle/>
                    <a:p>
                      <a:pPr algn="ctr"/>
                      <a:r>
                        <a:rPr lang="en-US" altLang="zh-CN" dirty="0" smtClean="0"/>
                        <a:t>0</a:t>
                      </a:r>
                      <a:endParaRPr lang="zh-CN" altLang="en-US" dirty="0"/>
                    </a:p>
                  </a:txBody>
                  <a:tcPr anchor="ctr" anchorCtr="1"/>
                </a:tc>
                <a:tc>
                  <a:txBody>
                    <a:bodyPr/>
                    <a:lstStyle/>
                    <a:p>
                      <a:pPr algn="ctr"/>
                      <a:r>
                        <a:rPr lang="en-US" altLang="zh-CN" dirty="0" smtClean="0"/>
                        <a:t>1</a:t>
                      </a:r>
                      <a:endParaRPr lang="zh-CN" altLang="en-US" dirty="0"/>
                    </a:p>
                  </a:txBody>
                  <a:tcPr anchor="ctr" anchorCtr="1"/>
                </a:tc>
              </a:tr>
              <a:tr h="600050">
                <a:tc>
                  <a:txBody>
                    <a:bodyPr/>
                    <a:lstStyle/>
                    <a:p>
                      <a:pPr algn="ctr"/>
                      <a:r>
                        <a:rPr lang="en-US" altLang="zh-CN" dirty="0" smtClean="0"/>
                        <a:t>2019</a:t>
                      </a:r>
                      <a:r>
                        <a:rPr lang="zh-CN" altLang="en-US" dirty="0" smtClean="0"/>
                        <a:t>（</a:t>
                      </a:r>
                      <a:r>
                        <a:rPr lang="en-US" altLang="zh-CN" dirty="0" smtClean="0"/>
                        <a:t>208</a:t>
                      </a:r>
                      <a:r>
                        <a:rPr lang="zh-CN" altLang="en-US" dirty="0" smtClean="0"/>
                        <a:t>个）</a:t>
                      </a:r>
                      <a:endParaRPr lang="zh-CN" altLang="en-US" dirty="0"/>
                    </a:p>
                  </a:txBody>
                  <a:tcPr anchor="ctr" anchorCtr="1"/>
                </a:tc>
                <a:tc>
                  <a:txBody>
                    <a:bodyPr/>
                    <a:lstStyle/>
                    <a:p>
                      <a:pPr algn="ctr"/>
                      <a:r>
                        <a:rPr lang="en-US" altLang="zh-CN" dirty="0" smtClean="0"/>
                        <a:t>187</a:t>
                      </a:r>
                      <a:endParaRPr lang="zh-CN" altLang="en-US" dirty="0"/>
                    </a:p>
                  </a:txBody>
                  <a:tcPr anchor="ctr" anchorCtr="1"/>
                </a:tc>
                <a:tc>
                  <a:txBody>
                    <a:bodyPr/>
                    <a:lstStyle/>
                    <a:p>
                      <a:pPr algn="ctr"/>
                      <a:r>
                        <a:rPr lang="en-US" altLang="zh-CN" dirty="0" smtClean="0"/>
                        <a:t>20</a:t>
                      </a:r>
                      <a:endParaRPr lang="zh-CN" altLang="en-US" dirty="0"/>
                    </a:p>
                  </a:txBody>
                  <a:tcPr anchor="ctr" anchorCtr="1"/>
                </a:tc>
                <a:tc>
                  <a:txBody>
                    <a:bodyPr/>
                    <a:lstStyle/>
                    <a:p>
                      <a:pPr algn="ctr"/>
                      <a:r>
                        <a:rPr lang="en-US" altLang="zh-CN" dirty="0" smtClean="0"/>
                        <a:t>0</a:t>
                      </a:r>
                      <a:endParaRPr lang="zh-CN" altLang="en-US" dirty="0"/>
                    </a:p>
                  </a:txBody>
                  <a:tcPr anchor="ctr" anchorCtr="1"/>
                </a:tc>
                <a:tc>
                  <a:txBody>
                    <a:bodyPr/>
                    <a:lstStyle/>
                    <a:p>
                      <a:pPr algn="ctr"/>
                      <a:r>
                        <a:rPr lang="en-US" altLang="zh-CN" dirty="0" smtClean="0"/>
                        <a:t>1</a:t>
                      </a:r>
                      <a:endParaRPr lang="en-US" altLang="zh-CN" dirty="0" smtClean="0"/>
                    </a:p>
                  </a:txBody>
                  <a:tcPr anchor="ctr" anchorCtr="1"/>
                </a:tc>
              </a:tr>
              <a:tr h="600050">
                <a:tc>
                  <a:txBody>
                    <a:bodyPr/>
                    <a:lstStyle/>
                    <a:p>
                      <a:pPr algn="ctr"/>
                      <a:r>
                        <a:rPr lang="en-US" altLang="zh-CN" dirty="0" smtClean="0"/>
                        <a:t>2020</a:t>
                      </a:r>
                      <a:r>
                        <a:rPr lang="zh-CN" altLang="en-US" dirty="0" smtClean="0"/>
                        <a:t>（</a:t>
                      </a:r>
                      <a:r>
                        <a:rPr lang="en-US" altLang="zh-CN" dirty="0" smtClean="0"/>
                        <a:t>208</a:t>
                      </a:r>
                      <a:r>
                        <a:rPr lang="zh-CN" altLang="en-US" dirty="0" smtClean="0"/>
                        <a:t>个）</a:t>
                      </a:r>
                      <a:endParaRPr lang="zh-CN" altLang="en-US" dirty="0"/>
                    </a:p>
                  </a:txBody>
                  <a:tcPr anchor="ctr" anchorCtr="1"/>
                </a:tc>
                <a:tc>
                  <a:txBody>
                    <a:bodyPr/>
                    <a:lstStyle/>
                    <a:p>
                      <a:pPr algn="ctr"/>
                      <a:r>
                        <a:rPr lang="en-US" altLang="zh-CN" dirty="0" smtClean="0"/>
                        <a:t>195</a:t>
                      </a:r>
                      <a:endParaRPr lang="zh-CN" altLang="en-US" dirty="0"/>
                    </a:p>
                  </a:txBody>
                  <a:tcPr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dirty="0" smtClean="0"/>
                        <a:t>11</a:t>
                      </a:r>
                      <a:endParaRPr lang="zh-CN" altLang="en-US" dirty="0" smtClean="0"/>
                    </a:p>
                  </a:txBody>
                  <a:tcPr anchor="ctr" anchorCtr="1"/>
                </a:tc>
                <a:tc>
                  <a:txBody>
                    <a:bodyPr/>
                    <a:lstStyle/>
                    <a:p>
                      <a:pPr algn="ctr"/>
                      <a:r>
                        <a:rPr lang="en-US" altLang="zh-CN" dirty="0" smtClean="0"/>
                        <a:t>1</a:t>
                      </a:r>
                      <a:endParaRPr lang="zh-CN" altLang="en-US" dirty="0"/>
                    </a:p>
                  </a:txBody>
                  <a:tcPr anchor="ctr" anchorCtr="1"/>
                </a:tc>
                <a:tc>
                  <a:txBody>
                    <a:bodyPr/>
                    <a:lstStyle/>
                    <a:p>
                      <a:pPr algn="ctr"/>
                      <a:r>
                        <a:rPr lang="en-US" altLang="zh-CN" dirty="0" smtClean="0"/>
                        <a:t>1</a:t>
                      </a:r>
                      <a:endParaRPr lang="zh-CN" altLang="en-US" dirty="0"/>
                    </a:p>
                  </a:txBody>
                  <a:tcPr anchor="ctr" anchorCtr="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92772"/>
            <a:ext cx="6986653" cy="720060"/>
          </a:xfrm>
        </p:spPr>
        <p:txBody>
          <a:bodyPr/>
          <a:lstStyle/>
          <a:p>
            <a:r>
              <a:rPr lang="zh-CN" altLang="en-US" dirty="0" smtClean="0"/>
              <a:t>民政部年检结论依据及参考材料</a:t>
            </a:r>
            <a:endParaRPr lang="zh-CN" altLang="en-US" dirty="0"/>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5682" y="1323481"/>
            <a:ext cx="1656138" cy="205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68" y="1335345"/>
            <a:ext cx="1490562" cy="197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466" y="1301112"/>
            <a:ext cx="1423290" cy="204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186" y="1340826"/>
            <a:ext cx="1368114" cy="195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736" y="3489295"/>
            <a:ext cx="6912576" cy="2677656"/>
          </a:xfrm>
          <a:prstGeom prst="rect">
            <a:avLst/>
          </a:prstGeom>
          <a:noFill/>
        </p:spPr>
        <p:txBody>
          <a:bodyPr wrap="square" rtlCol="0">
            <a:spAutoFit/>
          </a:bodyPr>
          <a:lstStyle/>
          <a:p>
            <a:pPr>
              <a:lnSpc>
                <a:spcPct val="150000"/>
              </a:lnSpc>
            </a:pPr>
            <a:r>
              <a:rPr lang="en-US" altLang="zh-CN" sz="2800" dirty="0" smtClean="0">
                <a:latin typeface="+mn-ea"/>
                <a:ea typeface="+mn-ea"/>
              </a:rPr>
              <a:t>1.</a:t>
            </a:r>
            <a:r>
              <a:rPr lang="zh-CN" altLang="en-US" sz="2800" dirty="0" smtClean="0">
                <a:latin typeface="+mn-ea"/>
                <a:ea typeface="+mn-ea"/>
              </a:rPr>
              <a:t>学会提交的年度工作报告书</a:t>
            </a:r>
            <a:endParaRPr lang="en-US" altLang="zh-CN" sz="2800" dirty="0" smtClean="0">
              <a:latin typeface="+mn-ea"/>
              <a:ea typeface="+mn-ea"/>
            </a:endParaRPr>
          </a:p>
          <a:p>
            <a:pPr>
              <a:lnSpc>
                <a:spcPct val="150000"/>
              </a:lnSpc>
            </a:pPr>
            <a:r>
              <a:rPr lang="en-US" altLang="zh-CN" sz="2800" dirty="0" smtClean="0">
                <a:latin typeface="+mn-ea"/>
                <a:ea typeface="+mn-ea"/>
              </a:rPr>
              <a:t>2.</a:t>
            </a:r>
            <a:r>
              <a:rPr lang="zh-CN" altLang="en-US" sz="2800" dirty="0" smtClean="0">
                <a:latin typeface="+mn-ea"/>
                <a:ea typeface="+mn-ea"/>
              </a:rPr>
              <a:t>民政部抽查审计情况</a:t>
            </a:r>
            <a:endParaRPr lang="en-US" altLang="zh-CN" sz="2800" dirty="0" smtClean="0">
              <a:latin typeface="+mn-ea"/>
              <a:ea typeface="+mn-ea"/>
            </a:endParaRPr>
          </a:p>
          <a:p>
            <a:pPr>
              <a:lnSpc>
                <a:spcPct val="150000"/>
              </a:lnSpc>
            </a:pPr>
            <a:r>
              <a:rPr lang="en-US" altLang="zh-CN" sz="2800" dirty="0" smtClean="0">
                <a:latin typeface="+mn-ea"/>
                <a:ea typeface="+mn-ea"/>
              </a:rPr>
              <a:t>3.</a:t>
            </a:r>
            <a:r>
              <a:rPr lang="zh-CN" altLang="en-US" sz="2800" dirty="0" smtClean="0">
                <a:latin typeface="+mn-ea"/>
                <a:ea typeface="+mn-ea"/>
              </a:rPr>
              <a:t> 社会监督举报情况</a:t>
            </a:r>
            <a:endParaRPr lang="en-US" altLang="zh-CN" sz="2800" dirty="0" smtClean="0">
              <a:latin typeface="+mn-ea"/>
              <a:ea typeface="+mn-ea"/>
            </a:endParaRPr>
          </a:p>
          <a:p>
            <a:pPr>
              <a:lnSpc>
                <a:spcPct val="150000"/>
              </a:lnSpc>
            </a:pPr>
            <a:r>
              <a:rPr lang="en-US" altLang="zh-CN" sz="2800" dirty="0" smtClean="0">
                <a:latin typeface="+mn-ea"/>
                <a:ea typeface="+mn-ea"/>
              </a:rPr>
              <a:t>4.</a:t>
            </a:r>
            <a:r>
              <a:rPr lang="zh-CN" altLang="en-US" sz="2800" dirty="0">
                <a:latin typeface="+mn-ea"/>
                <a:ea typeface="+mn-ea"/>
              </a:rPr>
              <a:t>民政部大数据搜索挖掘</a:t>
            </a:r>
            <a:r>
              <a:rPr lang="zh-CN" altLang="en-US" sz="2800" dirty="0" smtClean="0">
                <a:latin typeface="+mn-ea"/>
                <a:ea typeface="+mn-ea"/>
              </a:rPr>
              <a:t>情况</a:t>
            </a:r>
            <a:endParaRPr lang="zh-CN" altLang="en-US" sz="3200" dirty="0">
              <a:latin typeface="+mn-ea"/>
              <a:ea typeface="+mn-ea"/>
            </a:endParaRPr>
          </a:p>
        </p:txBody>
      </p:sp>
      <p:sp>
        <p:nvSpPr>
          <p:cNvPr id="6" name="圆角矩形 5"/>
          <p:cNvSpPr/>
          <p:nvPr/>
        </p:nvSpPr>
        <p:spPr>
          <a:xfrm>
            <a:off x="755682" y="3489295"/>
            <a:ext cx="7416618" cy="32519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92772"/>
            <a:ext cx="6347713" cy="1320800"/>
          </a:xfrm>
        </p:spPr>
        <p:txBody>
          <a:bodyPr/>
          <a:lstStyle/>
          <a:p>
            <a:r>
              <a:rPr lang="zh-CN" altLang="en-US" dirty="0" smtClean="0"/>
              <a:t>年检主要问题</a:t>
            </a:r>
            <a:endParaRPr lang="zh-CN" altLang="en-US" dirty="0"/>
          </a:p>
        </p:txBody>
      </p:sp>
      <p:sp>
        <p:nvSpPr>
          <p:cNvPr id="3" name="内容占位符 2"/>
          <p:cNvSpPr>
            <a:spLocks noGrp="1"/>
          </p:cNvSpPr>
          <p:nvPr>
            <p:ph idx="1"/>
          </p:nvPr>
        </p:nvSpPr>
        <p:spPr>
          <a:xfrm>
            <a:off x="609598" y="1844868"/>
            <a:ext cx="6914648" cy="3880773"/>
          </a:xfrm>
        </p:spPr>
        <p:txBody>
          <a:bodyPr>
            <a:normAutofit/>
          </a:bodyPr>
          <a:lstStyle/>
          <a:p>
            <a:r>
              <a:rPr lang="zh-CN" altLang="en-US" sz="2400" dirty="0" smtClean="0"/>
              <a:t>一、内部治理</a:t>
            </a:r>
            <a:endParaRPr lang="en-US" altLang="zh-CN" sz="2400" dirty="0" smtClean="0"/>
          </a:p>
          <a:p>
            <a:pPr lvl="1">
              <a:buFont typeface="Wingdings" panose="05000000000000000000" pitchFamily="2" charset="2"/>
              <a:buChar char="l"/>
            </a:pPr>
            <a:r>
              <a:rPr lang="zh-CN" altLang="en-US" sz="2400" dirty="0" smtClean="0">
                <a:solidFill>
                  <a:srgbClr val="FF0000"/>
                </a:solidFill>
              </a:rPr>
              <a:t>不按期换届（二级）（</a:t>
            </a:r>
            <a:r>
              <a:rPr lang="en-US" altLang="zh-CN" sz="2400" dirty="0" smtClean="0">
                <a:solidFill>
                  <a:srgbClr val="FF0000"/>
                </a:solidFill>
              </a:rPr>
              <a:t>8</a:t>
            </a:r>
            <a:r>
              <a:rPr lang="zh-CN" altLang="en-US" sz="2400" dirty="0" smtClean="0">
                <a:solidFill>
                  <a:srgbClr val="FF0000"/>
                </a:solidFill>
              </a:rPr>
              <a:t>个）</a:t>
            </a:r>
            <a:endParaRPr lang="en-US" altLang="zh-CN" sz="2400" dirty="0" smtClean="0">
              <a:solidFill>
                <a:srgbClr val="FF0000"/>
              </a:solidFill>
            </a:endParaRPr>
          </a:p>
          <a:p>
            <a:pPr lvl="1">
              <a:buFont typeface="Wingdings" panose="05000000000000000000" pitchFamily="2" charset="2"/>
              <a:buChar char="l"/>
            </a:pPr>
            <a:r>
              <a:rPr lang="zh-CN" altLang="en-US" sz="2400" dirty="0" smtClean="0"/>
              <a:t>理事会召开不到</a:t>
            </a:r>
            <a:r>
              <a:rPr lang="en-US" altLang="zh-CN" sz="2400" dirty="0" smtClean="0"/>
              <a:t>1</a:t>
            </a:r>
            <a:r>
              <a:rPr lang="zh-CN" altLang="en-US" sz="2400" dirty="0" smtClean="0"/>
              <a:t>次（三级）</a:t>
            </a:r>
            <a:endParaRPr lang="en-US" altLang="zh-CN" sz="2400" dirty="0" smtClean="0"/>
          </a:p>
          <a:p>
            <a:pPr lvl="1">
              <a:buFont typeface="Wingdings" panose="05000000000000000000" pitchFamily="2" charset="2"/>
              <a:buChar char="l"/>
            </a:pPr>
            <a:r>
              <a:rPr lang="zh-CN" altLang="en-US" sz="2400" dirty="0" smtClean="0">
                <a:solidFill>
                  <a:schemeClr val="tx1"/>
                </a:solidFill>
              </a:rPr>
              <a:t>常务</a:t>
            </a:r>
            <a:r>
              <a:rPr lang="zh-CN" altLang="en-US" sz="2400" dirty="0">
                <a:solidFill>
                  <a:schemeClr val="tx1"/>
                </a:solidFill>
              </a:rPr>
              <a:t>理事会召开不到</a:t>
            </a:r>
            <a:r>
              <a:rPr lang="en-US" altLang="zh-CN" sz="2400" dirty="0" smtClean="0">
                <a:solidFill>
                  <a:schemeClr val="tx1"/>
                </a:solidFill>
              </a:rPr>
              <a:t>2</a:t>
            </a:r>
            <a:r>
              <a:rPr lang="zh-CN" altLang="en-US" sz="2400" dirty="0" smtClean="0">
                <a:solidFill>
                  <a:schemeClr val="tx1"/>
                </a:solidFill>
              </a:rPr>
              <a:t>次（四级）（</a:t>
            </a:r>
            <a:r>
              <a:rPr lang="en-US" altLang="zh-CN" sz="2400" dirty="0" smtClean="0">
                <a:solidFill>
                  <a:schemeClr val="tx1"/>
                </a:solidFill>
              </a:rPr>
              <a:t>2</a:t>
            </a:r>
            <a:r>
              <a:rPr lang="zh-CN" altLang="en-US" sz="2400" dirty="0" smtClean="0">
                <a:solidFill>
                  <a:schemeClr val="tx1"/>
                </a:solidFill>
              </a:rPr>
              <a:t>个）</a:t>
            </a:r>
            <a:endParaRPr lang="en-US" altLang="zh-CN" sz="2400" dirty="0" smtClean="0">
              <a:solidFill>
                <a:schemeClr val="tx1"/>
              </a:solidFill>
            </a:endParaRPr>
          </a:p>
          <a:p>
            <a:pPr lvl="1">
              <a:buFont typeface="Wingdings" panose="05000000000000000000" pitchFamily="2" charset="2"/>
              <a:buChar char="l"/>
            </a:pPr>
            <a:r>
              <a:rPr lang="zh-CN" altLang="en-US" sz="2400" dirty="0" smtClean="0">
                <a:solidFill>
                  <a:srgbClr val="FF0000"/>
                </a:solidFill>
              </a:rPr>
              <a:t>负责人超龄超届任职（二级）（</a:t>
            </a:r>
            <a:r>
              <a:rPr lang="en-US" altLang="zh-CN" sz="2400" dirty="0" smtClean="0">
                <a:solidFill>
                  <a:srgbClr val="FF0000"/>
                </a:solidFill>
              </a:rPr>
              <a:t>12</a:t>
            </a:r>
            <a:r>
              <a:rPr lang="zh-CN" altLang="en-US" sz="2400" dirty="0" smtClean="0">
                <a:solidFill>
                  <a:srgbClr val="FF0000"/>
                </a:solidFill>
              </a:rPr>
              <a:t>个）</a:t>
            </a:r>
            <a:endParaRPr lang="en-US" altLang="zh-CN" sz="2400" dirty="0" smtClean="0">
              <a:solidFill>
                <a:srgbClr val="FF0000"/>
              </a:solidFill>
            </a:endParaRPr>
          </a:p>
          <a:p>
            <a:pPr lvl="1">
              <a:buFont typeface="Wingdings" panose="05000000000000000000" pitchFamily="2" charset="2"/>
              <a:buChar char="l"/>
            </a:pPr>
            <a:r>
              <a:rPr lang="zh-CN" altLang="en-US" sz="2400" dirty="0" smtClean="0"/>
              <a:t>制定修改会费举手表决、浮动（二级）（</a:t>
            </a:r>
            <a:r>
              <a:rPr lang="en-US" altLang="zh-CN" sz="2400" dirty="0" smtClean="0"/>
              <a:t>1</a:t>
            </a:r>
            <a:r>
              <a:rPr lang="zh-CN" altLang="en-US" sz="2400" dirty="0" smtClean="0"/>
              <a:t>个）</a:t>
            </a:r>
            <a:endParaRPr lang="en-US" altLang="zh-CN" sz="2400" dirty="0" smtClean="0"/>
          </a:p>
          <a:p>
            <a:pPr lvl="1">
              <a:buFont typeface="Wingdings" panose="05000000000000000000" pitchFamily="2" charset="2"/>
              <a:buChar char="l"/>
            </a:pPr>
            <a:r>
              <a:rPr lang="zh-CN" altLang="en-US" sz="2400" dirty="0" smtClean="0">
                <a:solidFill>
                  <a:srgbClr val="FF0000"/>
                </a:solidFill>
              </a:rPr>
              <a:t>常务理事数超过理事数</a:t>
            </a:r>
            <a:r>
              <a:rPr lang="en-US" altLang="zh-CN" sz="2400" dirty="0" smtClean="0">
                <a:solidFill>
                  <a:srgbClr val="FF0000"/>
                </a:solidFill>
              </a:rPr>
              <a:t>1/3</a:t>
            </a:r>
            <a:r>
              <a:rPr lang="zh-CN" altLang="en-US" sz="2400" dirty="0" smtClean="0">
                <a:solidFill>
                  <a:srgbClr val="FF0000"/>
                </a:solidFill>
              </a:rPr>
              <a:t>（四级）（</a:t>
            </a:r>
            <a:r>
              <a:rPr lang="en-US" altLang="zh-CN" sz="2400" dirty="0" smtClean="0">
                <a:solidFill>
                  <a:srgbClr val="FF0000"/>
                </a:solidFill>
              </a:rPr>
              <a:t>24</a:t>
            </a:r>
            <a:r>
              <a:rPr lang="zh-CN" altLang="en-US" sz="2400" dirty="0" smtClean="0">
                <a:solidFill>
                  <a:srgbClr val="FF0000"/>
                </a:solidFill>
              </a:rPr>
              <a:t>个）</a:t>
            </a:r>
            <a:endParaRPr lang="en-US" altLang="zh-CN" sz="2400"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年检主要问题</a:t>
            </a:r>
            <a:endParaRPr lang="zh-CN" altLang="en-US" dirty="0"/>
          </a:p>
        </p:txBody>
      </p:sp>
      <p:sp>
        <p:nvSpPr>
          <p:cNvPr id="3" name="内容占位符 2"/>
          <p:cNvSpPr>
            <a:spLocks noGrp="1"/>
          </p:cNvSpPr>
          <p:nvPr>
            <p:ph idx="1"/>
          </p:nvPr>
        </p:nvSpPr>
        <p:spPr>
          <a:xfrm>
            <a:off x="395652" y="1772862"/>
            <a:ext cx="7488624" cy="4525963"/>
          </a:xfrm>
        </p:spPr>
        <p:txBody>
          <a:bodyPr/>
          <a:lstStyle/>
          <a:p>
            <a:r>
              <a:rPr lang="zh-CN" altLang="en-US" sz="2400" dirty="0"/>
              <a:t>二</a:t>
            </a:r>
            <a:r>
              <a:rPr lang="zh-CN" altLang="en-US" sz="2400" dirty="0" smtClean="0"/>
              <a:t>、</a:t>
            </a:r>
            <a:r>
              <a:rPr lang="zh-CN" altLang="zh-CN" sz="2400" dirty="0"/>
              <a:t>财务管理不</a:t>
            </a:r>
            <a:r>
              <a:rPr lang="zh-CN" altLang="zh-CN" sz="2400" dirty="0" smtClean="0"/>
              <a:t>规范</a:t>
            </a:r>
            <a:r>
              <a:rPr lang="zh-CN" altLang="en-US" sz="2400" dirty="0" smtClean="0">
                <a:solidFill>
                  <a:srgbClr val="FF0000"/>
                </a:solidFill>
              </a:rPr>
              <a:t>（</a:t>
            </a:r>
            <a:r>
              <a:rPr lang="en-US" altLang="zh-CN" sz="2400" dirty="0" smtClean="0">
                <a:solidFill>
                  <a:srgbClr val="FF0000"/>
                </a:solidFill>
              </a:rPr>
              <a:t>17</a:t>
            </a:r>
            <a:r>
              <a:rPr lang="zh-CN" altLang="en-US" sz="2400" dirty="0" smtClean="0">
                <a:solidFill>
                  <a:srgbClr val="FF0000"/>
                </a:solidFill>
              </a:rPr>
              <a:t>个）</a:t>
            </a:r>
            <a:endParaRPr lang="zh-CN" altLang="zh-CN" sz="2400" dirty="0">
              <a:solidFill>
                <a:srgbClr val="FF0000"/>
              </a:solidFill>
            </a:endParaRPr>
          </a:p>
          <a:p>
            <a:pPr lvl="1">
              <a:buFont typeface="Wingdings" panose="05000000000000000000" pitchFamily="2" charset="2"/>
              <a:buChar char="l"/>
            </a:pPr>
            <a:r>
              <a:rPr lang="zh-CN" altLang="en-US" sz="2400" dirty="0" smtClean="0"/>
              <a:t>不执行</a:t>
            </a:r>
            <a:r>
              <a:rPr lang="en-US" altLang="zh-CN" sz="2400" dirty="0" smtClean="0"/>
              <a:t>《</a:t>
            </a:r>
            <a:r>
              <a:rPr lang="zh-CN" altLang="en-US" sz="2400" dirty="0"/>
              <a:t>民间非营利组织会计制度</a:t>
            </a:r>
            <a:r>
              <a:rPr lang="en-US" altLang="zh-CN" sz="2400" dirty="0" smtClean="0"/>
              <a:t>》</a:t>
            </a:r>
            <a:endParaRPr lang="en-US" altLang="zh-CN" sz="2400" dirty="0"/>
          </a:p>
          <a:p>
            <a:pPr lvl="1">
              <a:buFont typeface="Wingdings" panose="05000000000000000000" pitchFamily="2" charset="2"/>
              <a:buChar char="l"/>
            </a:pPr>
            <a:r>
              <a:rPr lang="zh-CN" altLang="en-US" sz="2400" dirty="0" smtClean="0"/>
              <a:t>净资产不足</a:t>
            </a:r>
            <a:r>
              <a:rPr lang="en-US" altLang="zh-CN" sz="2400" dirty="0"/>
              <a:t>10</a:t>
            </a:r>
            <a:r>
              <a:rPr lang="zh-CN" altLang="en-US" sz="2400" dirty="0"/>
              <a:t>万元（二</a:t>
            </a:r>
            <a:r>
              <a:rPr lang="zh-CN" altLang="en-US" sz="2400" dirty="0" smtClean="0"/>
              <a:t>级）</a:t>
            </a:r>
            <a:endParaRPr lang="en-US" altLang="zh-CN" sz="2400" dirty="0" smtClean="0"/>
          </a:p>
          <a:p>
            <a:pPr lvl="1">
              <a:buFont typeface="Wingdings" panose="05000000000000000000" pitchFamily="2" charset="2"/>
              <a:buChar char="l"/>
            </a:pPr>
            <a:r>
              <a:rPr lang="zh-CN" altLang="zh-CN" sz="2400" dirty="0" smtClean="0">
                <a:solidFill>
                  <a:schemeClr val="tx1"/>
                </a:solidFill>
              </a:rPr>
              <a:t>账目</a:t>
            </a:r>
            <a:r>
              <a:rPr lang="zh-CN" altLang="zh-CN" sz="2400" dirty="0">
                <a:solidFill>
                  <a:schemeClr val="tx1"/>
                </a:solidFill>
              </a:rPr>
              <a:t>不清，会计核算</a:t>
            </a:r>
            <a:r>
              <a:rPr lang="zh-CN" altLang="zh-CN" sz="2400" dirty="0" smtClean="0">
                <a:solidFill>
                  <a:schemeClr val="tx1"/>
                </a:solidFill>
              </a:rPr>
              <a:t>、</a:t>
            </a:r>
            <a:r>
              <a:rPr lang="zh-CN" altLang="en-US" sz="2400" dirty="0" smtClean="0">
                <a:solidFill>
                  <a:schemeClr val="tx1"/>
                </a:solidFill>
              </a:rPr>
              <a:t>会计科目、</a:t>
            </a:r>
            <a:r>
              <a:rPr lang="zh-CN" altLang="zh-CN" sz="2400" dirty="0" smtClean="0">
                <a:solidFill>
                  <a:schemeClr val="tx1"/>
                </a:solidFill>
              </a:rPr>
              <a:t>收入</a:t>
            </a:r>
            <a:r>
              <a:rPr lang="zh-CN" altLang="zh-CN" sz="2400" dirty="0">
                <a:solidFill>
                  <a:schemeClr val="tx1"/>
                </a:solidFill>
              </a:rPr>
              <a:t>支出管理、资金管理</a:t>
            </a:r>
            <a:r>
              <a:rPr lang="zh-CN" altLang="zh-CN" sz="2400" dirty="0" smtClean="0">
                <a:solidFill>
                  <a:schemeClr val="tx1"/>
                </a:solidFill>
              </a:rPr>
              <a:t>、</a:t>
            </a:r>
            <a:r>
              <a:rPr lang="zh-CN" altLang="en-US" sz="2400" dirty="0" smtClean="0">
                <a:solidFill>
                  <a:schemeClr val="tx1"/>
                </a:solidFill>
              </a:rPr>
              <a:t>合同</a:t>
            </a:r>
            <a:r>
              <a:rPr lang="zh-CN" altLang="zh-CN" sz="2400" dirty="0" smtClean="0">
                <a:solidFill>
                  <a:schemeClr val="tx1"/>
                </a:solidFill>
              </a:rPr>
              <a:t>管理</a:t>
            </a:r>
            <a:r>
              <a:rPr lang="zh-CN" altLang="zh-CN" sz="2400" dirty="0">
                <a:solidFill>
                  <a:schemeClr val="tx1"/>
                </a:solidFill>
              </a:rPr>
              <a:t>、固定资产管理不</a:t>
            </a:r>
            <a:r>
              <a:rPr lang="zh-CN" altLang="zh-CN" sz="2400" dirty="0" smtClean="0">
                <a:solidFill>
                  <a:schemeClr val="tx1"/>
                </a:solidFill>
              </a:rPr>
              <a:t>规范</a:t>
            </a:r>
            <a:endParaRPr lang="en-US" altLang="zh-CN" sz="2400" dirty="0" smtClean="0">
              <a:solidFill>
                <a:schemeClr val="tx1"/>
              </a:solidFill>
            </a:endParaRPr>
          </a:p>
          <a:p>
            <a:pPr lvl="1">
              <a:buFont typeface="Wingdings" panose="05000000000000000000" pitchFamily="2" charset="2"/>
              <a:buChar char="l"/>
            </a:pPr>
            <a:r>
              <a:rPr lang="zh-CN" altLang="en-US" sz="2400" dirty="0" smtClean="0">
                <a:solidFill>
                  <a:srgbClr val="FF0000"/>
                </a:solidFill>
              </a:rPr>
              <a:t>往来账款不及时清理</a:t>
            </a:r>
            <a:endParaRPr lang="en-US" altLang="zh-CN" sz="2400" dirty="0" smtClean="0">
              <a:solidFill>
                <a:srgbClr val="FF0000"/>
              </a:solidFill>
            </a:endParaRPr>
          </a:p>
          <a:p>
            <a:pPr lvl="1">
              <a:buFont typeface="Wingdings" panose="05000000000000000000" pitchFamily="2" charset="2"/>
              <a:buChar char="l"/>
            </a:pPr>
            <a:r>
              <a:rPr lang="zh-CN" altLang="zh-CN" sz="2400" dirty="0" smtClean="0"/>
              <a:t>未</a:t>
            </a:r>
            <a:r>
              <a:rPr lang="zh-CN" altLang="zh-CN" sz="2400" dirty="0"/>
              <a:t>有效执行内部控制</a:t>
            </a:r>
            <a:r>
              <a:rPr lang="zh-CN" altLang="zh-CN" sz="2400" dirty="0" smtClean="0"/>
              <a:t>制度</a:t>
            </a:r>
            <a:endParaRPr lang="en-US" altLang="zh-CN" sz="2400" dirty="0" smtClean="0"/>
          </a:p>
          <a:p>
            <a:pPr lvl="1">
              <a:buFont typeface="Wingdings" panose="05000000000000000000" pitchFamily="2" charset="2"/>
              <a:buChar char="l"/>
            </a:pPr>
            <a:r>
              <a:rPr lang="zh-CN" altLang="zh-CN" sz="2400" dirty="0" smtClean="0"/>
              <a:t>违规</a:t>
            </a:r>
            <a:r>
              <a:rPr lang="zh-CN" altLang="zh-CN" sz="2400" dirty="0"/>
              <a:t>发放津</a:t>
            </a:r>
            <a:r>
              <a:rPr lang="zh-CN" altLang="zh-CN" sz="2400" dirty="0" smtClean="0"/>
              <a:t>补贴</a:t>
            </a:r>
            <a:endParaRPr lang="en-US" altLang="zh-CN" sz="2400" dirty="0" smtClean="0"/>
          </a:p>
          <a:p>
            <a:pPr lvl="1">
              <a:buFont typeface="Wingdings" panose="05000000000000000000" pitchFamily="2" charset="2"/>
              <a:buChar char="l"/>
            </a:pPr>
            <a:r>
              <a:rPr lang="zh-CN" altLang="en-US" sz="2400" dirty="0">
                <a:solidFill>
                  <a:srgbClr val="FF0000"/>
                </a:solidFill>
              </a:rPr>
              <a:t>投资</a:t>
            </a:r>
            <a:r>
              <a:rPr lang="zh-CN" altLang="en-US" sz="2400" dirty="0" smtClean="0">
                <a:solidFill>
                  <a:srgbClr val="FF0000"/>
                </a:solidFill>
              </a:rPr>
              <a:t>单位不入账</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年检主要问题</a:t>
            </a:r>
            <a:endParaRPr lang="zh-CN" altLang="en-US" dirty="0"/>
          </a:p>
        </p:txBody>
      </p:sp>
      <p:sp>
        <p:nvSpPr>
          <p:cNvPr id="3" name="内容占位符 2"/>
          <p:cNvSpPr>
            <a:spLocks noGrp="1"/>
          </p:cNvSpPr>
          <p:nvPr>
            <p:ph idx="1"/>
          </p:nvPr>
        </p:nvSpPr>
        <p:spPr>
          <a:xfrm>
            <a:off x="609598" y="1930400"/>
            <a:ext cx="7850726" cy="4378840"/>
          </a:xfrm>
        </p:spPr>
        <p:txBody>
          <a:bodyPr>
            <a:normAutofit/>
          </a:bodyPr>
          <a:lstStyle/>
          <a:p>
            <a:r>
              <a:rPr lang="zh-CN" altLang="en-US" sz="2400" dirty="0" smtClean="0"/>
              <a:t>三、</a:t>
            </a:r>
            <a:r>
              <a:rPr lang="zh-CN" altLang="zh-CN" sz="2400" dirty="0"/>
              <a:t>分支机构管理不</a:t>
            </a:r>
            <a:r>
              <a:rPr lang="zh-CN" altLang="zh-CN" sz="2400" dirty="0" smtClean="0"/>
              <a:t>规范</a:t>
            </a:r>
            <a:endParaRPr lang="en-US" altLang="zh-CN" sz="2400" dirty="0" smtClean="0"/>
          </a:p>
          <a:p>
            <a:pPr lvl="1">
              <a:buFont typeface="Wingdings" panose="05000000000000000000" pitchFamily="2" charset="2"/>
              <a:buChar char="l"/>
            </a:pPr>
            <a:r>
              <a:rPr lang="zh-CN" altLang="en-US" sz="2400" dirty="0" smtClean="0"/>
              <a:t>财务未</a:t>
            </a:r>
            <a:r>
              <a:rPr lang="zh-CN" altLang="zh-CN" sz="2400" dirty="0" smtClean="0"/>
              <a:t>纳入学会</a:t>
            </a:r>
            <a:r>
              <a:rPr lang="zh-CN" altLang="en-US" sz="2400" dirty="0" smtClean="0"/>
              <a:t>统一</a:t>
            </a:r>
            <a:r>
              <a:rPr lang="zh-CN" altLang="zh-CN" sz="2400" dirty="0" smtClean="0"/>
              <a:t>核算</a:t>
            </a:r>
            <a:endParaRPr lang="en-US" altLang="zh-CN" sz="2400" dirty="0" smtClean="0"/>
          </a:p>
          <a:p>
            <a:pPr lvl="1">
              <a:buFont typeface="Wingdings" panose="05000000000000000000" pitchFamily="2" charset="2"/>
              <a:buChar char="l"/>
            </a:pPr>
            <a:r>
              <a:rPr lang="zh-CN" altLang="en-US" sz="2400" dirty="0" smtClean="0"/>
              <a:t>分支机构下设分支机构（地域性分支机构）（</a:t>
            </a:r>
            <a:r>
              <a:rPr lang="en-US" altLang="zh-CN" sz="2400" dirty="0" smtClean="0"/>
              <a:t>1</a:t>
            </a:r>
            <a:r>
              <a:rPr lang="zh-CN" altLang="en-US" sz="2400" dirty="0" smtClean="0"/>
              <a:t>个）</a:t>
            </a:r>
            <a:endParaRPr lang="en-US" altLang="zh-CN" sz="2400" dirty="0" smtClean="0"/>
          </a:p>
          <a:p>
            <a:pPr lvl="1">
              <a:buFont typeface="Wingdings" panose="05000000000000000000" pitchFamily="2" charset="2"/>
              <a:buChar char="l"/>
            </a:pPr>
            <a:r>
              <a:rPr lang="zh-CN" altLang="en-US" sz="2400" dirty="0" smtClean="0">
                <a:solidFill>
                  <a:srgbClr val="FF0000"/>
                </a:solidFill>
              </a:rPr>
              <a:t>全年</a:t>
            </a:r>
            <a:r>
              <a:rPr lang="zh-CN" altLang="zh-CN" sz="2400" dirty="0" smtClean="0">
                <a:solidFill>
                  <a:srgbClr val="FF0000"/>
                </a:solidFill>
              </a:rPr>
              <a:t>不开展业务活动</a:t>
            </a:r>
            <a:r>
              <a:rPr lang="zh-CN" altLang="en-US" sz="2400" dirty="0" smtClean="0">
                <a:solidFill>
                  <a:srgbClr val="FF0000"/>
                </a:solidFill>
              </a:rPr>
              <a:t>（</a:t>
            </a:r>
            <a:r>
              <a:rPr lang="en-US" altLang="zh-CN" sz="2400" dirty="0" smtClean="0">
                <a:solidFill>
                  <a:srgbClr val="FF0000"/>
                </a:solidFill>
              </a:rPr>
              <a:t>34</a:t>
            </a:r>
            <a:r>
              <a:rPr lang="zh-CN" altLang="en-US" sz="2400" dirty="0" smtClean="0">
                <a:solidFill>
                  <a:srgbClr val="FF0000"/>
                </a:solidFill>
              </a:rPr>
              <a:t>个）</a:t>
            </a:r>
            <a:endParaRPr lang="en-US" altLang="zh-CN" sz="2400" dirty="0" smtClean="0">
              <a:solidFill>
                <a:srgbClr val="FF0000"/>
              </a:solidFill>
            </a:endParaRPr>
          </a:p>
          <a:p>
            <a:pPr lvl="1">
              <a:buFont typeface="Wingdings" panose="05000000000000000000" pitchFamily="2" charset="2"/>
              <a:buChar char="l"/>
            </a:pPr>
            <a:r>
              <a:rPr lang="zh-CN" altLang="zh-CN" sz="2400" dirty="0" smtClean="0"/>
              <a:t>负责人</a:t>
            </a:r>
            <a:r>
              <a:rPr lang="zh-CN" altLang="en-US" sz="2400" dirty="0" smtClean="0"/>
              <a:t>超龄超届</a:t>
            </a:r>
            <a:endParaRPr lang="en-US" altLang="zh-CN" sz="2400" dirty="0" smtClean="0"/>
          </a:p>
          <a:p>
            <a:pPr lvl="1">
              <a:buFont typeface="Wingdings" panose="05000000000000000000" pitchFamily="2" charset="2"/>
              <a:buChar char="l"/>
            </a:pPr>
            <a:r>
              <a:rPr lang="zh-CN" altLang="en-US" sz="2400" dirty="0"/>
              <a:t>分支</a:t>
            </a:r>
            <a:r>
              <a:rPr lang="zh-CN" altLang="en-US" sz="2400" dirty="0" smtClean="0"/>
              <a:t>机构名称不规范（</a:t>
            </a:r>
            <a:r>
              <a:rPr lang="en-US" altLang="zh-CN" sz="2400" dirty="0" smtClean="0"/>
              <a:t>1</a:t>
            </a:r>
            <a:r>
              <a:rPr lang="zh-CN" altLang="en-US" sz="2400" dirty="0" smtClean="0"/>
              <a:t>个）</a:t>
            </a:r>
            <a:endParaRPr lang="zh-CN" altLang="zh-CN" sz="2400" dirty="0"/>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年检主要问题</a:t>
            </a:r>
            <a:endParaRPr lang="zh-CN" altLang="en-US" dirty="0"/>
          </a:p>
        </p:txBody>
      </p:sp>
      <p:sp>
        <p:nvSpPr>
          <p:cNvPr id="3" name="内容占位符 2"/>
          <p:cNvSpPr>
            <a:spLocks noGrp="1"/>
          </p:cNvSpPr>
          <p:nvPr>
            <p:ph idx="1"/>
          </p:nvPr>
        </p:nvSpPr>
        <p:spPr>
          <a:xfrm>
            <a:off x="609598" y="1930400"/>
            <a:ext cx="7418690" cy="4450846"/>
          </a:xfrm>
        </p:spPr>
        <p:txBody>
          <a:bodyPr>
            <a:normAutofit/>
          </a:bodyPr>
          <a:lstStyle/>
          <a:p>
            <a:r>
              <a:rPr lang="zh-CN" altLang="en-US" sz="2400" dirty="0">
                <a:solidFill>
                  <a:srgbClr val="FF0000"/>
                </a:solidFill>
              </a:rPr>
              <a:t>四</a:t>
            </a:r>
            <a:r>
              <a:rPr lang="zh-CN" altLang="en-US" sz="2400" dirty="0" smtClean="0">
                <a:solidFill>
                  <a:srgbClr val="FF0000"/>
                </a:solidFill>
              </a:rPr>
              <a:t>、</a:t>
            </a:r>
            <a:r>
              <a:rPr lang="zh-CN" altLang="zh-CN" sz="2400" dirty="0" smtClean="0">
                <a:solidFill>
                  <a:srgbClr val="FF0000"/>
                </a:solidFill>
              </a:rPr>
              <a:t>年检报告填报错误</a:t>
            </a:r>
            <a:endParaRPr lang="en-US" altLang="zh-CN" sz="2400" dirty="0" smtClean="0">
              <a:solidFill>
                <a:srgbClr val="FF0000"/>
              </a:solidFill>
            </a:endParaRPr>
          </a:p>
          <a:p>
            <a:pPr lvl="1">
              <a:buFont typeface="Wingdings" panose="05000000000000000000" pitchFamily="2" charset="2"/>
              <a:buChar char="l"/>
            </a:pPr>
            <a:r>
              <a:rPr lang="zh-CN" altLang="en-US" sz="2200" dirty="0" smtClean="0">
                <a:solidFill>
                  <a:srgbClr val="FF0000"/>
                </a:solidFill>
              </a:rPr>
              <a:t>财务报表数据填报错误（</a:t>
            </a:r>
            <a:r>
              <a:rPr lang="en-US" altLang="zh-CN" sz="2200" dirty="0" smtClean="0">
                <a:solidFill>
                  <a:srgbClr val="FF0000"/>
                </a:solidFill>
              </a:rPr>
              <a:t>3</a:t>
            </a:r>
            <a:r>
              <a:rPr lang="zh-CN" altLang="en-US" sz="2200" dirty="0" smtClean="0">
                <a:solidFill>
                  <a:srgbClr val="FF0000"/>
                </a:solidFill>
              </a:rPr>
              <a:t>个）</a:t>
            </a:r>
            <a:endParaRPr lang="en-US" altLang="zh-CN" sz="2200" dirty="0" smtClean="0">
              <a:solidFill>
                <a:srgbClr val="FF0000"/>
              </a:solidFill>
            </a:endParaRPr>
          </a:p>
          <a:p>
            <a:pPr lvl="1">
              <a:buFont typeface="Wingdings" panose="05000000000000000000" pitchFamily="2" charset="2"/>
              <a:buChar char="l"/>
            </a:pPr>
            <a:r>
              <a:rPr lang="zh-CN" altLang="en-US" sz="2200" dirty="0"/>
              <a:t>换届大会和会员代表大会时间填报</a:t>
            </a:r>
            <a:r>
              <a:rPr lang="zh-CN" altLang="en-US" sz="2200" dirty="0" smtClean="0"/>
              <a:t>错误（</a:t>
            </a:r>
            <a:r>
              <a:rPr lang="en-US" altLang="zh-CN" sz="2200" dirty="0" smtClean="0"/>
              <a:t>1</a:t>
            </a:r>
            <a:r>
              <a:rPr lang="zh-CN" altLang="en-US" sz="2200" dirty="0" smtClean="0"/>
              <a:t>个）</a:t>
            </a:r>
            <a:endParaRPr lang="en-US" altLang="zh-CN" sz="2200" dirty="0" smtClean="0"/>
          </a:p>
          <a:p>
            <a:pPr lvl="1">
              <a:buFont typeface="Wingdings" panose="05000000000000000000" pitchFamily="2" charset="2"/>
              <a:buChar char="l"/>
            </a:pPr>
            <a:r>
              <a:rPr lang="zh-CN" altLang="en-US" sz="2200" dirty="0"/>
              <a:t>通过会费</a:t>
            </a:r>
            <a:r>
              <a:rPr lang="zh-CN" altLang="en-US" sz="2200" dirty="0" smtClean="0"/>
              <a:t>标准的会议</a:t>
            </a:r>
            <a:r>
              <a:rPr lang="zh-CN" altLang="en-US" sz="2200" dirty="0"/>
              <a:t>误填</a:t>
            </a:r>
            <a:endParaRPr lang="en-US" altLang="zh-CN" sz="2200" dirty="0" smtClean="0"/>
          </a:p>
          <a:p>
            <a:pPr lvl="1">
              <a:buFont typeface="Wingdings" panose="05000000000000000000" pitchFamily="2" charset="2"/>
              <a:buChar char="l"/>
            </a:pPr>
            <a:r>
              <a:rPr lang="zh-CN" altLang="en-US" sz="2200" dirty="0"/>
              <a:t>会费标准、单位会员数量、分支机构内容、举办培训活动等信息填报</a:t>
            </a:r>
            <a:r>
              <a:rPr lang="zh-CN" altLang="en-US" sz="2200" dirty="0" smtClean="0"/>
              <a:t>错误（</a:t>
            </a:r>
            <a:r>
              <a:rPr lang="en-US" altLang="zh-CN" sz="2200" dirty="0" smtClean="0"/>
              <a:t>1</a:t>
            </a:r>
            <a:r>
              <a:rPr lang="zh-CN" altLang="en-US" sz="2200" dirty="0" smtClean="0"/>
              <a:t>个）</a:t>
            </a:r>
            <a:endParaRPr lang="en-US" altLang="zh-CN" sz="2200" dirty="0" smtClean="0"/>
          </a:p>
          <a:p>
            <a:pPr lvl="1">
              <a:buFont typeface="Wingdings" panose="05000000000000000000" pitchFamily="2" charset="2"/>
              <a:buChar char="l"/>
            </a:pPr>
            <a:r>
              <a:rPr lang="zh-CN" altLang="en-US" sz="2200" dirty="0" smtClean="0"/>
              <a:t>分支</a:t>
            </a:r>
            <a:r>
              <a:rPr lang="zh-CN" altLang="en-US" sz="2200" dirty="0"/>
              <a:t>机构设立方式填报不</a:t>
            </a:r>
            <a:r>
              <a:rPr lang="zh-CN" altLang="en-US" sz="2200" dirty="0" smtClean="0"/>
              <a:t>准确（</a:t>
            </a:r>
            <a:r>
              <a:rPr lang="en-US" altLang="zh-CN" sz="2200" dirty="0" smtClean="0"/>
              <a:t>1</a:t>
            </a:r>
            <a:r>
              <a:rPr lang="zh-CN" altLang="en-US" sz="2200" dirty="0" smtClean="0"/>
              <a:t>个）</a:t>
            </a:r>
            <a:endParaRPr lang="zh-CN" alt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年检主要问题</a:t>
            </a:r>
            <a:endParaRPr lang="zh-CN" altLang="en-US" dirty="0"/>
          </a:p>
        </p:txBody>
      </p:sp>
      <p:sp>
        <p:nvSpPr>
          <p:cNvPr id="3" name="内容占位符 2"/>
          <p:cNvSpPr>
            <a:spLocks noGrp="1"/>
          </p:cNvSpPr>
          <p:nvPr>
            <p:ph idx="1"/>
          </p:nvPr>
        </p:nvSpPr>
        <p:spPr>
          <a:xfrm>
            <a:off x="683676" y="1920021"/>
            <a:ext cx="7056588" cy="4525963"/>
          </a:xfrm>
        </p:spPr>
        <p:txBody>
          <a:bodyPr>
            <a:normAutofit/>
          </a:bodyPr>
          <a:lstStyle/>
          <a:p>
            <a:r>
              <a:rPr lang="zh-CN" altLang="en-US" sz="2400" dirty="0" smtClean="0"/>
              <a:t>五</a:t>
            </a:r>
            <a:r>
              <a:rPr lang="zh-CN" altLang="en-US" sz="2400" dirty="0" smtClean="0"/>
              <a:t>、违规</a:t>
            </a:r>
            <a:r>
              <a:rPr lang="zh-CN" altLang="en-US" sz="2400" dirty="0" smtClean="0"/>
              <a:t>举办或参与举办评比表彰项目</a:t>
            </a:r>
            <a:endParaRPr lang="en-US" altLang="zh-CN" sz="2400" dirty="0" smtClean="0"/>
          </a:p>
          <a:p>
            <a:pPr lvl="1">
              <a:lnSpc>
                <a:spcPct val="130000"/>
              </a:lnSpc>
              <a:buFont typeface="Wingdings" panose="05000000000000000000" pitchFamily="2" charset="2"/>
              <a:buChar char="l"/>
            </a:pPr>
            <a:r>
              <a:rPr lang="zh-CN" altLang="en-US" sz="2400" dirty="0" smtClean="0">
                <a:solidFill>
                  <a:srgbClr val="FF0000"/>
                </a:solidFill>
              </a:rPr>
              <a:t>违规举办</a:t>
            </a:r>
            <a:r>
              <a:rPr lang="zh-CN" altLang="en-US" sz="2400" dirty="0">
                <a:solidFill>
                  <a:srgbClr val="FF0000"/>
                </a:solidFill>
              </a:rPr>
              <a:t>评比表彰（</a:t>
            </a:r>
            <a:r>
              <a:rPr lang="zh-CN" altLang="zh-CN" sz="2400" dirty="0">
                <a:solidFill>
                  <a:srgbClr val="FF0000"/>
                </a:solidFill>
              </a:rPr>
              <a:t>社会组织评比达标表彰项目保留</a:t>
            </a:r>
            <a:r>
              <a:rPr lang="zh-CN" altLang="zh-CN" sz="2400" dirty="0" smtClean="0">
                <a:solidFill>
                  <a:srgbClr val="FF0000"/>
                </a:solidFill>
              </a:rPr>
              <a:t>目录</a:t>
            </a:r>
            <a:r>
              <a:rPr lang="zh-CN" altLang="en-US" sz="2400" dirty="0" smtClean="0">
                <a:solidFill>
                  <a:srgbClr val="FF0000"/>
                </a:solidFill>
              </a:rPr>
              <a:t>、</a:t>
            </a:r>
            <a:r>
              <a:rPr lang="zh-CN" altLang="zh-CN" sz="2400" dirty="0" smtClean="0">
                <a:solidFill>
                  <a:srgbClr val="FF0000"/>
                </a:solidFill>
              </a:rPr>
              <a:t>社会</a:t>
            </a:r>
            <a:r>
              <a:rPr lang="zh-CN" altLang="zh-CN" sz="2400" dirty="0">
                <a:solidFill>
                  <a:srgbClr val="FF0000"/>
                </a:solidFill>
              </a:rPr>
              <a:t>科技奖励名录</a:t>
            </a:r>
            <a:r>
              <a:rPr lang="zh-CN" altLang="en-US" sz="2400" dirty="0" smtClean="0">
                <a:solidFill>
                  <a:srgbClr val="FF0000"/>
                </a:solidFill>
              </a:rPr>
              <a:t>）（</a:t>
            </a:r>
            <a:r>
              <a:rPr lang="en-US" altLang="zh-CN" sz="2400" dirty="0" smtClean="0">
                <a:solidFill>
                  <a:srgbClr val="FF0000"/>
                </a:solidFill>
              </a:rPr>
              <a:t>4</a:t>
            </a:r>
            <a:r>
              <a:rPr lang="zh-CN" altLang="en-US" sz="2400" dirty="0" smtClean="0">
                <a:solidFill>
                  <a:srgbClr val="FF0000"/>
                </a:solidFill>
              </a:rPr>
              <a:t>个）</a:t>
            </a:r>
            <a:endParaRPr lang="en-US" altLang="zh-CN" sz="2400" dirty="0" smtClean="0">
              <a:solidFill>
                <a:srgbClr val="FF0000"/>
              </a:solidFill>
            </a:endParaRPr>
          </a:p>
          <a:p>
            <a:pPr lvl="1">
              <a:lnSpc>
                <a:spcPct val="130000"/>
              </a:lnSpc>
              <a:buFont typeface="Wingdings" panose="05000000000000000000" pitchFamily="2" charset="2"/>
              <a:buChar char="l"/>
            </a:pPr>
            <a:r>
              <a:rPr lang="zh-CN" altLang="en-US" sz="2400" dirty="0" smtClean="0"/>
              <a:t>变相收取费用（评审费、材料费、版面费等）</a:t>
            </a:r>
            <a:endParaRPr lang="zh-CN"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年检结论的主要影响</a:t>
            </a:r>
            <a:endParaRPr lang="zh-CN" altLang="en-US" dirty="0"/>
          </a:p>
        </p:txBody>
      </p:sp>
      <p:sp>
        <p:nvSpPr>
          <p:cNvPr id="3" name="内容占位符 2"/>
          <p:cNvSpPr>
            <a:spLocks noGrp="1"/>
          </p:cNvSpPr>
          <p:nvPr>
            <p:ph idx="1"/>
          </p:nvPr>
        </p:nvSpPr>
        <p:spPr>
          <a:xfrm>
            <a:off x="683676" y="1920021"/>
            <a:ext cx="7056588" cy="4029189"/>
          </a:xfrm>
        </p:spPr>
        <p:txBody>
          <a:bodyPr>
            <a:noAutofit/>
          </a:bodyPr>
          <a:lstStyle/>
          <a:p>
            <a:pPr marL="0" indent="0">
              <a:lnSpc>
                <a:spcPct val="150000"/>
              </a:lnSpc>
              <a:buNone/>
            </a:pPr>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申请中国科协相关项目（</a:t>
            </a:r>
            <a:r>
              <a:rPr lang="zh-CN" altLang="en-US" sz="2400" b="1" dirty="0">
                <a:latin typeface="楷体" panose="02010609060101010101" pitchFamily="49" charset="-122"/>
                <a:ea typeface="楷体" panose="02010609060101010101" pitchFamily="49" charset="-122"/>
              </a:rPr>
              <a:t>如</a:t>
            </a:r>
            <a:r>
              <a:rPr lang="zh-CN" altLang="en-US" sz="2400" b="1" dirty="0" smtClean="0">
                <a:latin typeface="楷体" panose="02010609060101010101" pitchFamily="49" charset="-122"/>
                <a:ea typeface="楷体" panose="02010609060101010101" pitchFamily="49" charset="-122"/>
              </a:rPr>
              <a:t>，上一年度不合格或最近连续两年基本合格无申报项目资格）</a:t>
            </a:r>
            <a:endParaRPr lang="en-US" altLang="zh-CN" sz="2400" b="1" dirty="0" smtClean="0">
              <a:latin typeface="楷体" panose="02010609060101010101" pitchFamily="49" charset="-122"/>
              <a:ea typeface="楷体" panose="02010609060101010101" pitchFamily="49" charset="-122"/>
            </a:endParaRPr>
          </a:p>
          <a:p>
            <a:pPr marL="0" indent="0">
              <a:lnSpc>
                <a:spcPct val="150000"/>
              </a:lnSpc>
              <a:buNone/>
            </a:pPr>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中国科协相关评先树优</a:t>
            </a:r>
            <a:endParaRPr lang="en-US" altLang="zh-CN" sz="2400" b="1" dirty="0" smtClean="0">
              <a:latin typeface="楷体" panose="02010609060101010101" pitchFamily="49" charset="-122"/>
              <a:ea typeface="楷体" panose="02010609060101010101" pitchFamily="49" charset="-122"/>
            </a:endParaRPr>
          </a:p>
          <a:p>
            <a:pPr marL="0" indent="0">
              <a:lnSpc>
                <a:spcPct val="150000"/>
              </a:lnSpc>
              <a:buNone/>
            </a:pPr>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民政部社会组织等级评估</a:t>
            </a:r>
            <a:endParaRPr lang="en-US" altLang="zh-CN" sz="2400" b="1" dirty="0" smtClean="0">
              <a:latin typeface="楷体" panose="02010609060101010101" pitchFamily="49" charset="-122"/>
              <a:ea typeface="楷体" panose="02010609060101010101" pitchFamily="49" charset="-122"/>
            </a:endParaRPr>
          </a:p>
          <a:p>
            <a:pPr marL="0" indent="0">
              <a:lnSpc>
                <a:spcPct val="150000"/>
              </a:lnSpc>
              <a:buNone/>
            </a:pPr>
            <a:r>
              <a:rPr lang="en-US" altLang="zh-CN" sz="2400" b="1" dirty="0" smtClean="0">
                <a:latin typeface="楷体" panose="02010609060101010101" pitchFamily="49" charset="-122"/>
                <a:ea typeface="楷体" panose="02010609060101010101" pitchFamily="49" charset="-122"/>
              </a:rPr>
              <a:t>4.</a:t>
            </a:r>
            <a:r>
              <a:rPr lang="zh-CN" altLang="en-US" sz="2400" b="1" dirty="0" smtClean="0">
                <a:latin typeface="楷体" panose="02010609060101010101" pitchFamily="49" charset="-122"/>
                <a:ea typeface="楷体" panose="02010609060101010101" pitchFamily="49" charset="-122"/>
              </a:rPr>
              <a:t>民政部相关行政处罚</a:t>
            </a:r>
            <a:endParaRPr lang="en-US" altLang="zh-CN" sz="2400" b="1" dirty="0" smtClean="0">
              <a:latin typeface="楷体" panose="02010609060101010101" pitchFamily="49" charset="-122"/>
              <a:ea typeface="楷体" panose="02010609060101010101" pitchFamily="49" charset="-122"/>
            </a:endParaRPr>
          </a:p>
          <a:p>
            <a:pPr marL="0" indent="0">
              <a:lnSpc>
                <a:spcPct val="150000"/>
              </a:lnSpc>
              <a:buNone/>
            </a:pPr>
            <a:r>
              <a:rPr lang="en-US" altLang="zh-CN" sz="2400" b="1" dirty="0" smtClean="0">
                <a:latin typeface="楷体" panose="02010609060101010101" pitchFamily="49" charset="-122"/>
                <a:ea typeface="楷体" panose="02010609060101010101" pitchFamily="49" charset="-122"/>
              </a:rPr>
              <a:t>5.</a:t>
            </a:r>
            <a:r>
              <a:rPr lang="zh-CN" altLang="en-US" sz="2400" b="1" dirty="0" smtClean="0">
                <a:latin typeface="楷体" panose="02010609060101010101" pitchFamily="49" charset="-122"/>
                <a:ea typeface="楷体" panose="02010609060101010101" pitchFamily="49" charset="-122"/>
              </a:rPr>
              <a:t>连续三年不参加年检，注销</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712" y="980796"/>
            <a:ext cx="5688473" cy="504042"/>
          </a:xfrm>
        </p:spPr>
        <p:txBody>
          <a:bodyPr>
            <a:normAutofit fontScale="90000"/>
          </a:bodyPr>
          <a:lstStyle/>
          <a:p>
            <a:r>
              <a:rPr lang="zh-CN" altLang="en-US" sz="2800" dirty="0" smtClean="0"/>
              <a:t>民政部社会组织管理局年检咨询</a:t>
            </a:r>
            <a:endParaRPr lang="zh-CN" altLang="en-US" sz="2800" dirty="0"/>
          </a:p>
        </p:txBody>
      </p:sp>
      <p:sp>
        <p:nvSpPr>
          <p:cNvPr id="3" name="内容占位符 2"/>
          <p:cNvSpPr>
            <a:spLocks noGrp="1"/>
          </p:cNvSpPr>
          <p:nvPr>
            <p:ph idx="1"/>
          </p:nvPr>
        </p:nvSpPr>
        <p:spPr>
          <a:xfrm>
            <a:off x="609598" y="2160590"/>
            <a:ext cx="6626623" cy="3140565"/>
          </a:xfrm>
        </p:spPr>
        <p:txBody>
          <a:bodyPr>
            <a:noAutofit/>
          </a:bodyPr>
          <a:lstStyle/>
          <a:p>
            <a:pPr hangingPunct="0"/>
            <a:r>
              <a:rPr lang="zh-CN" altLang="zh-CN" sz="2800" dirty="0" smtClean="0"/>
              <a:t>年检</a:t>
            </a:r>
            <a:r>
              <a:rPr lang="zh-CN" altLang="zh-CN" sz="2800" dirty="0"/>
              <a:t>工作报告书填报业务咨询</a:t>
            </a:r>
            <a:r>
              <a:rPr lang="zh-CN" altLang="zh-CN" sz="2800" dirty="0" smtClean="0"/>
              <a:t>：</a:t>
            </a:r>
            <a:endParaRPr lang="en-US" altLang="zh-CN" sz="2800" dirty="0" smtClean="0"/>
          </a:p>
          <a:p>
            <a:pPr marL="457200" lvl="1" indent="0" hangingPunct="0">
              <a:buNone/>
            </a:pPr>
            <a:r>
              <a:rPr lang="en-US" altLang="zh-CN" sz="2800" dirty="0" smtClean="0"/>
              <a:t>010-58124122</a:t>
            </a:r>
            <a:r>
              <a:rPr lang="zh-CN" altLang="zh-CN" sz="2800" dirty="0"/>
              <a:t>、</a:t>
            </a:r>
            <a:r>
              <a:rPr lang="en-US" altLang="zh-CN" sz="2800" dirty="0"/>
              <a:t>58124123</a:t>
            </a:r>
            <a:endParaRPr lang="zh-CN" altLang="zh-CN" sz="2800" dirty="0"/>
          </a:p>
          <a:p>
            <a:pPr hangingPunct="0"/>
            <a:r>
              <a:rPr lang="zh-CN" altLang="zh-CN" sz="2800" dirty="0"/>
              <a:t>年检网上系统填报技术咨询</a:t>
            </a:r>
            <a:r>
              <a:rPr lang="zh-CN" altLang="zh-CN" sz="2800" dirty="0" smtClean="0"/>
              <a:t>：</a:t>
            </a:r>
            <a:endParaRPr lang="en-US" altLang="zh-CN" sz="2800" dirty="0" smtClean="0"/>
          </a:p>
          <a:p>
            <a:pPr marL="457200" lvl="1" indent="0" hangingPunct="0">
              <a:buNone/>
            </a:pPr>
            <a:r>
              <a:rPr lang="en-US" altLang="zh-CN" sz="2800" dirty="0" smtClean="0"/>
              <a:t>010-53260508</a:t>
            </a:r>
            <a:endParaRPr lang="zh-CN" altLang="zh-CN"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754"/>
            <a:ext cx="5218146" cy="659220"/>
          </a:xfrm>
        </p:spPr>
        <p:txBody>
          <a:bodyPr>
            <a:noAutofit/>
          </a:bodyPr>
          <a:lstStyle/>
          <a:p>
            <a:r>
              <a:rPr lang="zh-CN" altLang="en-US" sz="4000" dirty="0"/>
              <a:t>学会</a:t>
            </a:r>
            <a:r>
              <a:rPr lang="zh-CN" altLang="en-US" sz="4000" dirty="0" smtClean="0"/>
              <a:t>年检主要程序</a:t>
            </a:r>
            <a:endParaRPr lang="zh-CN" altLang="en-US" sz="4000" dirty="0"/>
          </a:p>
        </p:txBody>
      </p:sp>
      <p:sp>
        <p:nvSpPr>
          <p:cNvPr id="4" name="TextBox 3"/>
          <p:cNvSpPr txBox="1"/>
          <p:nvPr/>
        </p:nvSpPr>
        <p:spPr>
          <a:xfrm>
            <a:off x="457200" y="2670349"/>
            <a:ext cx="8291148" cy="3934026"/>
          </a:xfrm>
          <a:prstGeom prst="rect">
            <a:avLst/>
          </a:prstGeom>
          <a:noFill/>
        </p:spPr>
        <p:txBody>
          <a:bodyPr wrap="square" rtlCol="0">
            <a:spAutoFit/>
          </a:bodyPr>
          <a:lstStyle/>
          <a:p>
            <a:pPr>
              <a:lnSpc>
                <a:spcPct val="140000"/>
              </a:lnSpc>
            </a:pPr>
            <a:r>
              <a:rPr lang="en-US" altLang="zh-CN" sz="2000" dirty="0" smtClean="0">
                <a:latin typeface="+mn-ea"/>
              </a:rPr>
              <a:t>1.</a:t>
            </a:r>
            <a:r>
              <a:rPr lang="zh-CN" altLang="en-US" sz="2000" dirty="0" smtClean="0">
                <a:latin typeface="+mn-ea"/>
              </a:rPr>
              <a:t>民政部、中国科协先后印发通知；</a:t>
            </a:r>
            <a:endParaRPr lang="en-US" altLang="zh-CN" sz="2000" dirty="0" smtClean="0">
              <a:latin typeface="+mn-ea"/>
            </a:endParaRPr>
          </a:p>
          <a:p>
            <a:pPr>
              <a:lnSpc>
                <a:spcPct val="140000"/>
              </a:lnSpc>
            </a:pPr>
            <a:r>
              <a:rPr lang="en-US" altLang="zh-CN" sz="2000" dirty="0" smtClean="0">
                <a:latin typeface="+mn-ea"/>
              </a:rPr>
              <a:t>2.</a:t>
            </a:r>
            <a:r>
              <a:rPr lang="zh-CN" altLang="en-US" sz="2000" dirty="0" smtClean="0">
                <a:latin typeface="+mn-ea"/>
              </a:rPr>
              <a:t>全国学会网上申报，</a:t>
            </a:r>
            <a:r>
              <a:rPr lang="zh-CN" altLang="en-US" sz="2000" dirty="0" smtClean="0">
                <a:latin typeface="+mn-ea"/>
              </a:rPr>
              <a:t>提交纸质材料</a:t>
            </a:r>
            <a:r>
              <a:rPr lang="zh-CN" altLang="en-US" sz="2000" dirty="0" smtClean="0">
                <a:latin typeface="+mn-ea"/>
              </a:rPr>
              <a:t>；</a:t>
            </a:r>
            <a:endParaRPr lang="en-US" altLang="zh-CN" sz="2000" dirty="0" smtClean="0">
              <a:latin typeface="+mn-ea"/>
            </a:endParaRPr>
          </a:p>
          <a:p>
            <a:pPr>
              <a:lnSpc>
                <a:spcPct val="140000"/>
              </a:lnSpc>
            </a:pPr>
            <a:r>
              <a:rPr lang="en-US" altLang="zh-CN" sz="2000" dirty="0" smtClean="0">
                <a:latin typeface="+mn-ea"/>
              </a:rPr>
              <a:t>3.</a:t>
            </a:r>
            <a:r>
              <a:rPr lang="zh-CN" altLang="en-US" sz="2000" dirty="0" smtClean="0">
                <a:latin typeface="+mn-ea"/>
              </a:rPr>
              <a:t>中国科协初审，提交民政部社会组织管理局；</a:t>
            </a:r>
            <a:endParaRPr lang="en-US" altLang="zh-CN" sz="2000" dirty="0" smtClean="0">
              <a:latin typeface="+mn-ea"/>
            </a:endParaRPr>
          </a:p>
          <a:p>
            <a:pPr>
              <a:lnSpc>
                <a:spcPct val="140000"/>
              </a:lnSpc>
            </a:pPr>
            <a:r>
              <a:rPr lang="en-US" altLang="zh-CN" sz="2000" dirty="0" smtClean="0">
                <a:latin typeface="+mn-ea"/>
              </a:rPr>
              <a:t>4.</a:t>
            </a:r>
            <a:r>
              <a:rPr lang="zh-CN" altLang="en-US" sz="2000" dirty="0" smtClean="0">
                <a:latin typeface="+mn-ea"/>
              </a:rPr>
              <a:t>民政部社会组织管理局审计抽查（</a:t>
            </a:r>
            <a:r>
              <a:rPr lang="en-US" altLang="zh-CN" sz="2000" dirty="0" smtClean="0">
                <a:solidFill>
                  <a:srgbClr val="FF0000"/>
                </a:solidFill>
                <a:latin typeface="+mn-ea"/>
              </a:rPr>
              <a:t>10%</a:t>
            </a:r>
            <a:r>
              <a:rPr lang="zh-CN" altLang="en-US" sz="2000" dirty="0" smtClean="0">
                <a:latin typeface="+mn-ea"/>
              </a:rPr>
              <a:t>）、实地检查、书面抽查等，</a:t>
            </a:r>
            <a:r>
              <a:rPr lang="zh-CN" altLang="zh-CN" sz="2000" dirty="0"/>
              <a:t>按一定比例</a:t>
            </a:r>
            <a:r>
              <a:rPr lang="zh-CN" altLang="zh-CN" sz="2000" dirty="0" smtClean="0"/>
              <a:t>对年检</a:t>
            </a:r>
            <a:r>
              <a:rPr lang="zh-CN" altLang="zh-CN" sz="2000" dirty="0"/>
              <a:t>所涉事项进行抽查核实</a:t>
            </a:r>
            <a:r>
              <a:rPr lang="zh-CN" altLang="en-US" sz="2000" dirty="0" smtClean="0">
                <a:latin typeface="+mn-ea"/>
              </a:rPr>
              <a:t>；</a:t>
            </a:r>
            <a:endParaRPr lang="en-US" altLang="zh-CN" sz="2000" dirty="0" smtClean="0">
              <a:latin typeface="+mn-ea"/>
            </a:endParaRPr>
          </a:p>
          <a:p>
            <a:pPr>
              <a:lnSpc>
                <a:spcPct val="140000"/>
              </a:lnSpc>
            </a:pPr>
            <a:r>
              <a:rPr lang="en-US" altLang="zh-CN" sz="2000" dirty="0" smtClean="0">
                <a:latin typeface="+mn-ea"/>
              </a:rPr>
              <a:t>5.</a:t>
            </a:r>
            <a:r>
              <a:rPr lang="zh-CN" altLang="en-US" sz="2000" dirty="0" smtClean="0">
                <a:latin typeface="+mn-ea"/>
              </a:rPr>
              <a:t>民政部社会组织管理局分批公</a:t>
            </a:r>
            <a:r>
              <a:rPr lang="zh-CN" altLang="en-US" sz="2000" dirty="0" smtClean="0">
                <a:latin typeface="+mn-ea"/>
              </a:rPr>
              <a:t>示结论（</a:t>
            </a:r>
            <a:r>
              <a:rPr lang="zh-CN" altLang="en-US" sz="2000" dirty="0" smtClean="0">
                <a:solidFill>
                  <a:srgbClr val="FF0000"/>
                </a:solidFill>
                <a:latin typeface="+mn-ea"/>
              </a:rPr>
              <a:t>可与民政部沟通</a:t>
            </a:r>
            <a:r>
              <a:rPr lang="zh-CN" altLang="en-US" sz="2000" dirty="0" smtClean="0">
                <a:latin typeface="+mn-ea"/>
              </a:rPr>
              <a:t>），请及时关注；</a:t>
            </a:r>
            <a:endParaRPr lang="en-US" altLang="zh-CN" sz="2000" dirty="0" smtClean="0">
              <a:latin typeface="+mn-ea"/>
            </a:endParaRPr>
          </a:p>
          <a:p>
            <a:pPr>
              <a:lnSpc>
                <a:spcPct val="140000"/>
              </a:lnSpc>
            </a:pPr>
            <a:r>
              <a:rPr lang="en-US" altLang="zh-CN" sz="2000" dirty="0" smtClean="0">
                <a:latin typeface="+mn-ea"/>
              </a:rPr>
              <a:t>6.</a:t>
            </a:r>
            <a:r>
              <a:rPr lang="zh-CN" altLang="en-US" sz="2000" dirty="0" smtClean="0">
                <a:latin typeface="+mn-ea"/>
              </a:rPr>
              <a:t>民政部正式公布年检结论，可在中国社会组织政务服务平台</a:t>
            </a:r>
            <a:r>
              <a:rPr lang="zh-CN" altLang="en-US" sz="2000" dirty="0" smtClean="0">
                <a:latin typeface="+mn-ea"/>
              </a:rPr>
              <a:t>查询</a:t>
            </a:r>
            <a:r>
              <a:rPr lang="zh-CN" altLang="en-US" sz="2000" dirty="0">
                <a:latin typeface="+mn-ea"/>
              </a:rPr>
              <a:t>；</a:t>
            </a:r>
            <a:endParaRPr lang="en-US" altLang="zh-CN" sz="2000" dirty="0" smtClean="0">
              <a:latin typeface="+mn-ea"/>
            </a:endParaRPr>
          </a:p>
          <a:p>
            <a:pPr>
              <a:lnSpc>
                <a:spcPct val="140000"/>
              </a:lnSpc>
            </a:pPr>
            <a:r>
              <a:rPr lang="en-US" altLang="zh-CN" sz="2000" dirty="0" smtClean="0">
                <a:latin typeface="+mn-ea"/>
              </a:rPr>
              <a:t>7.</a:t>
            </a:r>
            <a:r>
              <a:rPr lang="zh-CN" altLang="zh-CN" sz="2000" dirty="0"/>
              <a:t>持《社会团体法人登记证书（副本）》到民政部社会组织政务服务大厅加盖年检印鉴。</a:t>
            </a:r>
            <a:endParaRPr lang="zh-CN" altLang="en-US" sz="2000" dirty="0">
              <a:latin typeface="+mn-ea"/>
            </a:endParaRPr>
          </a:p>
        </p:txBody>
      </p:sp>
      <p:sp>
        <p:nvSpPr>
          <p:cNvPr id="6" name="TextBox 5"/>
          <p:cNvSpPr txBox="1"/>
          <p:nvPr/>
        </p:nvSpPr>
        <p:spPr>
          <a:xfrm>
            <a:off x="732268" y="1153013"/>
            <a:ext cx="7128594" cy="1477328"/>
          </a:xfrm>
          <a:prstGeom prst="rect">
            <a:avLst/>
          </a:prstGeom>
          <a:noFill/>
        </p:spPr>
        <p:txBody>
          <a:bodyPr wrap="square" rtlCol="0">
            <a:spAutoFit/>
          </a:bodyPr>
          <a:lstStyle/>
          <a:p>
            <a:pPr>
              <a:lnSpc>
                <a:spcPct val="150000"/>
              </a:lnSpc>
            </a:pPr>
            <a:r>
              <a:rPr lang="en-US" altLang="zh-CN" sz="2000" dirty="0" smtClean="0">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社会团体登记管理条例</a:t>
            </a:r>
            <a:r>
              <a:rPr lang="en-US" altLang="zh-CN" sz="2000" dirty="0" smtClean="0">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规定：</a:t>
            </a:r>
            <a:endParaRPr lang="en-US" altLang="zh-CN" sz="2000" dirty="0" smtClean="0">
              <a:latin typeface="黑体" panose="02010609060101010101" pitchFamily="49" charset="-122"/>
              <a:ea typeface="黑体" panose="02010609060101010101" pitchFamily="49" charset="-122"/>
            </a:endParaRPr>
          </a:p>
          <a:p>
            <a:pPr>
              <a:lnSpc>
                <a:spcPct val="150000"/>
              </a:lnSpc>
            </a:pPr>
            <a:r>
              <a:rPr lang="zh-CN" altLang="en-US" sz="2000" b="1" dirty="0">
                <a:latin typeface="黑体" panose="02010609060101010101" pitchFamily="49" charset="-122"/>
                <a:ea typeface="黑体" panose="02010609060101010101" pitchFamily="49" charset="-122"/>
              </a:rPr>
              <a:t>登记管理</a:t>
            </a:r>
            <a:r>
              <a:rPr lang="zh-CN" altLang="en-US" sz="2000" b="1" dirty="0" smtClean="0">
                <a:latin typeface="黑体" panose="02010609060101010101" pitchFamily="49" charset="-122"/>
                <a:ea typeface="黑体" panose="02010609060101010101" pitchFamily="49" charset="-122"/>
              </a:rPr>
              <a:t>机关</a:t>
            </a:r>
            <a:r>
              <a:rPr lang="zh-CN" altLang="en-US" sz="2000" dirty="0" smtClean="0">
                <a:latin typeface="黑体" panose="02010609060101010101" pitchFamily="49" charset="-122"/>
                <a:ea typeface="黑体" panose="02010609060101010101" pitchFamily="49" charset="-122"/>
              </a:rPr>
              <a:t>负责对社会团体实施年度检查；</a:t>
            </a:r>
            <a:endParaRPr lang="en-US" altLang="zh-CN" sz="2000" dirty="0" smtClean="0">
              <a:latin typeface="黑体" panose="02010609060101010101" pitchFamily="49" charset="-122"/>
              <a:ea typeface="黑体" panose="02010609060101010101" pitchFamily="49" charset="-122"/>
            </a:endParaRPr>
          </a:p>
          <a:p>
            <a:pPr>
              <a:lnSpc>
                <a:spcPct val="150000"/>
              </a:lnSpc>
            </a:pPr>
            <a:r>
              <a:rPr lang="zh-CN" altLang="en-US" sz="2000" b="1" dirty="0">
                <a:latin typeface="黑体" panose="02010609060101010101" pitchFamily="49" charset="-122"/>
                <a:ea typeface="黑体" panose="02010609060101010101" pitchFamily="49" charset="-122"/>
              </a:rPr>
              <a:t>业务主管单位</a:t>
            </a:r>
            <a:r>
              <a:rPr lang="zh-CN" altLang="en-US" sz="2000" dirty="0">
                <a:latin typeface="黑体" panose="02010609060101010101" pitchFamily="49" charset="-122"/>
                <a:ea typeface="黑体" panose="02010609060101010101" pitchFamily="49" charset="-122"/>
              </a:rPr>
              <a:t>负责社会团体年度检查的</a:t>
            </a:r>
            <a:r>
              <a:rPr lang="zh-CN" altLang="en-US" sz="2000" dirty="0" smtClean="0">
                <a:latin typeface="黑体" panose="02010609060101010101" pitchFamily="49" charset="-122"/>
                <a:ea typeface="黑体" panose="02010609060101010101" pitchFamily="49" charset="-122"/>
              </a:rPr>
              <a:t>初审。</a:t>
            </a:r>
            <a:endParaRPr lang="zh-CN" altLang="en-US" sz="2000" dirty="0">
              <a:latin typeface="黑体" panose="02010609060101010101" pitchFamily="49" charset="-122"/>
              <a:ea typeface="黑体" panose="02010609060101010101" pitchFamily="49" charset="-122"/>
            </a:endParaRPr>
          </a:p>
        </p:txBody>
      </p:sp>
      <p:sp>
        <p:nvSpPr>
          <p:cNvPr id="7" name="圆角矩形 6"/>
          <p:cNvSpPr/>
          <p:nvPr/>
        </p:nvSpPr>
        <p:spPr>
          <a:xfrm>
            <a:off x="539664" y="1153013"/>
            <a:ext cx="7560630" cy="1477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640" y="188731"/>
            <a:ext cx="8496708" cy="2952246"/>
          </a:xfrm>
        </p:spPr>
        <p:txBody>
          <a:bodyPr/>
          <a:lstStyle/>
          <a:p>
            <a:r>
              <a:rPr lang="zh-CN" altLang="en-US" b="1" dirty="0"/>
              <a:t>办事大厅</a:t>
            </a:r>
            <a:br>
              <a:rPr lang="zh-CN" altLang="en-US" dirty="0"/>
            </a:br>
            <a:r>
              <a:rPr lang="zh-CN" altLang="en-US" dirty="0"/>
              <a:t>地址：北京市建国门南大街</a:t>
            </a:r>
            <a:r>
              <a:rPr lang="en-US" altLang="zh-CN" dirty="0"/>
              <a:t>6</a:t>
            </a:r>
            <a:r>
              <a:rPr lang="zh-CN" altLang="en-US" dirty="0"/>
              <a:t>号（北京市人大常委会办公旧址）</a:t>
            </a:r>
            <a:r>
              <a:rPr lang="en-US" altLang="zh-CN" dirty="0"/>
              <a:t>6</a:t>
            </a:r>
            <a:r>
              <a:rPr lang="zh-CN" altLang="en-US" dirty="0"/>
              <a:t>号楼一层（南门右侧）</a:t>
            </a:r>
            <a:br>
              <a:rPr lang="zh-CN" altLang="en-US" dirty="0"/>
            </a:br>
            <a:r>
              <a:rPr lang="zh-CN" altLang="en-US" dirty="0"/>
              <a:t>办公时间：周一至周五上午</a:t>
            </a:r>
            <a:r>
              <a:rPr lang="en-US" altLang="zh-CN" dirty="0"/>
              <a:t>8:30-11:30</a:t>
            </a:r>
            <a:r>
              <a:rPr lang="zh-CN" altLang="en-US" dirty="0"/>
              <a:t>，下午</a:t>
            </a:r>
            <a:r>
              <a:rPr lang="en-US" altLang="zh-CN" dirty="0"/>
              <a:t>13:30-17:00</a:t>
            </a:r>
            <a:r>
              <a:rPr lang="zh-CN" altLang="en-US" dirty="0"/>
              <a:t>（法定节假日除外）</a:t>
            </a:r>
            <a:br>
              <a:rPr lang="zh-CN" altLang="en-US" dirty="0"/>
            </a:br>
            <a:r>
              <a:rPr lang="zh-CN" altLang="en-US" b="1" dirty="0"/>
              <a:t>乘车路线：</a:t>
            </a:r>
            <a:br>
              <a:rPr lang="zh-CN" altLang="en-US" dirty="0"/>
            </a:br>
            <a:r>
              <a:rPr lang="en-US" altLang="zh-CN" dirty="0"/>
              <a:t>1</a:t>
            </a:r>
            <a:r>
              <a:rPr lang="zh-CN" altLang="en-US" dirty="0"/>
              <a:t>、乘坐</a:t>
            </a:r>
            <a:r>
              <a:rPr lang="en-US" altLang="zh-CN" dirty="0"/>
              <a:t>20</a:t>
            </a:r>
            <a:r>
              <a:rPr lang="zh-CN" altLang="en-US" dirty="0"/>
              <a:t>、</a:t>
            </a:r>
            <a:r>
              <a:rPr lang="en-US" altLang="zh-CN" dirty="0"/>
              <a:t>39</a:t>
            </a:r>
            <a:r>
              <a:rPr lang="zh-CN" altLang="en-US" dirty="0"/>
              <a:t>、</a:t>
            </a:r>
            <a:r>
              <a:rPr lang="en-US" altLang="zh-CN" dirty="0"/>
              <a:t>43</a:t>
            </a:r>
            <a:r>
              <a:rPr lang="zh-CN" altLang="en-US" dirty="0"/>
              <a:t>、</a:t>
            </a:r>
            <a:r>
              <a:rPr lang="en-US" altLang="zh-CN" dirty="0"/>
              <a:t>52</a:t>
            </a:r>
            <a:r>
              <a:rPr lang="zh-CN" altLang="en-US" dirty="0"/>
              <a:t>、</a:t>
            </a:r>
            <a:r>
              <a:rPr lang="en-US" altLang="zh-CN" dirty="0"/>
              <a:t>122</a:t>
            </a:r>
            <a:r>
              <a:rPr lang="zh-CN" altLang="en-US" dirty="0"/>
              <a:t>、</a:t>
            </a:r>
            <a:r>
              <a:rPr lang="en-US" altLang="zh-CN" dirty="0"/>
              <a:t>139</a:t>
            </a:r>
            <a:r>
              <a:rPr lang="zh-CN" altLang="en-US" dirty="0"/>
              <a:t>、</a:t>
            </a:r>
            <a:r>
              <a:rPr lang="en-US" altLang="zh-CN" dirty="0"/>
              <a:t>637</a:t>
            </a:r>
            <a:r>
              <a:rPr lang="zh-CN" altLang="en-US" dirty="0"/>
              <a:t>、</a:t>
            </a:r>
            <a:r>
              <a:rPr lang="en-US" altLang="zh-CN" dirty="0"/>
              <a:t>638</a:t>
            </a:r>
            <a:r>
              <a:rPr lang="zh-CN" altLang="en-US" dirty="0"/>
              <a:t>、</a:t>
            </a:r>
            <a:r>
              <a:rPr lang="en-US" altLang="zh-CN" dirty="0"/>
              <a:t>44</a:t>
            </a:r>
            <a:r>
              <a:rPr lang="zh-CN" altLang="en-US" dirty="0"/>
              <a:t>外环、特</a:t>
            </a:r>
            <a:r>
              <a:rPr lang="en-US" altLang="zh-CN" dirty="0"/>
              <a:t>12</a:t>
            </a:r>
            <a:r>
              <a:rPr lang="zh-CN" altLang="en-US" dirty="0"/>
              <a:t>外环、特</a:t>
            </a:r>
            <a:r>
              <a:rPr lang="en-US" altLang="zh-CN" dirty="0"/>
              <a:t>12</a:t>
            </a:r>
            <a:r>
              <a:rPr lang="zh-CN" altLang="en-US" dirty="0"/>
              <a:t>内环“建国门南“站下车，步行约</a:t>
            </a:r>
            <a:r>
              <a:rPr lang="en-US" altLang="zh-CN" dirty="0"/>
              <a:t>100</a:t>
            </a:r>
            <a:r>
              <a:rPr lang="zh-CN" altLang="en-US" dirty="0"/>
              <a:t>米；</a:t>
            </a:r>
            <a:br>
              <a:rPr lang="zh-CN" altLang="en-US" dirty="0"/>
            </a:br>
            <a:r>
              <a:rPr lang="en-US" altLang="zh-CN" dirty="0"/>
              <a:t>2</a:t>
            </a:r>
            <a:r>
              <a:rPr lang="zh-CN" altLang="en-US" dirty="0"/>
              <a:t>、乘坐</a:t>
            </a:r>
            <a:r>
              <a:rPr lang="en-US" altLang="zh-CN" dirty="0"/>
              <a:t>29</a:t>
            </a:r>
            <a:r>
              <a:rPr lang="zh-CN" altLang="en-US" dirty="0"/>
              <a:t>、</a:t>
            </a:r>
            <a:r>
              <a:rPr lang="en-US" altLang="zh-CN" dirty="0"/>
              <a:t>122</a:t>
            </a:r>
            <a:r>
              <a:rPr lang="zh-CN" altLang="en-US" dirty="0"/>
              <a:t>、</a:t>
            </a:r>
            <a:r>
              <a:rPr lang="en-US" altLang="zh-CN" dirty="0"/>
              <a:t>140</a:t>
            </a:r>
            <a:r>
              <a:rPr lang="zh-CN" altLang="en-US" dirty="0"/>
              <a:t>、</a:t>
            </a:r>
            <a:r>
              <a:rPr lang="en-US" altLang="zh-CN" dirty="0"/>
              <a:t>403</a:t>
            </a:r>
            <a:r>
              <a:rPr lang="zh-CN" altLang="en-US" dirty="0"/>
              <a:t>、</a:t>
            </a:r>
            <a:r>
              <a:rPr lang="en-US" altLang="zh-CN" dirty="0"/>
              <a:t>619</a:t>
            </a:r>
            <a:r>
              <a:rPr lang="zh-CN" altLang="en-US" dirty="0"/>
              <a:t>、</a:t>
            </a:r>
            <a:r>
              <a:rPr lang="en-US" altLang="zh-CN" dirty="0"/>
              <a:t>639</a:t>
            </a:r>
            <a:r>
              <a:rPr lang="zh-CN" altLang="en-US" dirty="0"/>
              <a:t>、</a:t>
            </a:r>
            <a:r>
              <a:rPr lang="en-US" altLang="zh-CN" dirty="0"/>
              <a:t>668</a:t>
            </a:r>
            <a:r>
              <a:rPr lang="zh-CN" altLang="en-US" dirty="0"/>
              <a:t>、</a:t>
            </a:r>
            <a:r>
              <a:rPr lang="en-US" altLang="zh-CN" dirty="0"/>
              <a:t>674</a:t>
            </a:r>
            <a:r>
              <a:rPr lang="zh-CN" altLang="en-US" dirty="0"/>
              <a:t>、</a:t>
            </a:r>
            <a:r>
              <a:rPr lang="en-US" altLang="zh-CN" dirty="0"/>
              <a:t>804</a:t>
            </a:r>
            <a:r>
              <a:rPr lang="zh-CN" altLang="en-US" dirty="0"/>
              <a:t>、</a:t>
            </a:r>
            <a:r>
              <a:rPr lang="en-US" altLang="zh-CN" dirty="0"/>
              <a:t>957</a:t>
            </a:r>
            <a:r>
              <a:rPr lang="zh-CN" altLang="en-US" dirty="0"/>
              <a:t>、</a:t>
            </a:r>
            <a:r>
              <a:rPr lang="en-US" altLang="zh-CN" dirty="0"/>
              <a:t>805</a:t>
            </a:r>
            <a:r>
              <a:rPr lang="zh-CN" altLang="en-US" dirty="0"/>
              <a:t>快、</a:t>
            </a:r>
            <a:r>
              <a:rPr lang="en-US" altLang="zh-CN" dirty="0"/>
              <a:t>948</a:t>
            </a:r>
            <a:r>
              <a:rPr lang="zh-CN" altLang="en-US" dirty="0"/>
              <a:t>快“北京站东”站下车，步行约</a:t>
            </a:r>
            <a:r>
              <a:rPr lang="en-US" altLang="zh-CN" dirty="0"/>
              <a:t>500</a:t>
            </a:r>
            <a:r>
              <a:rPr lang="zh-CN" altLang="en-US" dirty="0"/>
              <a:t>米；</a:t>
            </a:r>
            <a:br>
              <a:rPr lang="zh-CN" altLang="en-US" dirty="0"/>
            </a:br>
            <a:r>
              <a:rPr lang="en-US" altLang="zh-CN" dirty="0"/>
              <a:t>3</a:t>
            </a:r>
            <a:r>
              <a:rPr lang="zh-CN" altLang="en-US" dirty="0"/>
              <a:t>、乘坐地铁</a:t>
            </a:r>
            <a:r>
              <a:rPr lang="en-US" altLang="zh-CN" dirty="0"/>
              <a:t>1</a:t>
            </a:r>
            <a:r>
              <a:rPr lang="zh-CN" altLang="en-US" dirty="0"/>
              <a:t>号线、</a:t>
            </a:r>
            <a:r>
              <a:rPr lang="en-US" altLang="zh-CN" dirty="0"/>
              <a:t>2</a:t>
            </a:r>
            <a:r>
              <a:rPr lang="zh-CN" altLang="en-US" dirty="0"/>
              <a:t>号线在“建国门”站（</a:t>
            </a:r>
            <a:r>
              <a:rPr lang="en-US" altLang="zh-CN" dirty="0"/>
              <a:t>B</a:t>
            </a:r>
            <a:r>
              <a:rPr lang="zh-CN" altLang="en-US" dirty="0"/>
              <a:t>东北口）下车，步行约</a:t>
            </a:r>
            <a:r>
              <a:rPr lang="en-US" altLang="zh-CN" dirty="0"/>
              <a:t>500</a:t>
            </a:r>
            <a:r>
              <a:rPr lang="zh-CN" altLang="en-US" dirty="0"/>
              <a:t>米。</a:t>
            </a:r>
            <a:endParaRPr lang="zh-CN" alt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79784" y="3140977"/>
            <a:ext cx="4614052" cy="371920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395652" y="764778"/>
            <a:ext cx="6552546" cy="864072"/>
          </a:xfrm>
        </p:spPr>
        <p:txBody>
          <a:bodyPr>
            <a:normAutofit/>
          </a:bodyPr>
          <a:lstStyle/>
          <a:p>
            <a:r>
              <a:rPr lang="zh-CN" altLang="en-US" sz="4000" dirty="0" smtClean="0"/>
              <a:t>学会换届重要</a:t>
            </a:r>
            <a:r>
              <a:rPr lang="zh-CN" altLang="en-US" sz="4000" dirty="0"/>
              <a:t>事项</a:t>
            </a:r>
            <a:endParaRPr lang="zh-CN" altLang="en-US" sz="4000" dirty="0"/>
          </a:p>
        </p:txBody>
      </p:sp>
      <p:graphicFrame>
        <p:nvGraphicFramePr>
          <p:cNvPr id="4" name="内容占位符 3"/>
          <p:cNvGraphicFramePr>
            <a:graphicFrameLocks noGrp="1"/>
          </p:cNvGraphicFramePr>
          <p:nvPr>
            <p:ph idx="1"/>
          </p:nvPr>
        </p:nvGraphicFramePr>
        <p:xfrm>
          <a:off x="827688" y="1628850"/>
          <a:ext cx="6840570" cy="38883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652" y="589311"/>
            <a:ext cx="8229600" cy="1143000"/>
          </a:xfrm>
        </p:spPr>
        <p:txBody>
          <a:bodyPr/>
          <a:lstStyle/>
          <a:p>
            <a:r>
              <a:rPr lang="zh-CN" altLang="en-US" sz="3600" dirty="0" smtClean="0"/>
              <a:t>换届报批流程</a:t>
            </a:r>
            <a:endParaRPr lang="zh-CN" altLang="en-US" sz="3600" dirty="0"/>
          </a:p>
        </p:txBody>
      </p:sp>
      <p:sp>
        <p:nvSpPr>
          <p:cNvPr id="3" name="内容占位符 2"/>
          <p:cNvSpPr>
            <a:spLocks noGrp="1"/>
          </p:cNvSpPr>
          <p:nvPr>
            <p:ph idx="1"/>
          </p:nvPr>
        </p:nvSpPr>
        <p:spPr>
          <a:xfrm>
            <a:off x="539664" y="836784"/>
            <a:ext cx="8229600" cy="5760480"/>
          </a:xfrm>
        </p:spPr>
        <p:txBody>
          <a:bodyPr/>
          <a:lstStyle/>
          <a:p>
            <a:pPr marL="0" indent="0">
              <a:buNone/>
            </a:pPr>
            <a:endParaRPr lang="zh-CN" altLang="en-US" sz="4800" dirty="0"/>
          </a:p>
          <a:p>
            <a:endParaRPr lang="en-US" altLang="zh-CN" sz="3600" dirty="0" smtClean="0">
              <a:solidFill>
                <a:srgbClr val="FF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608" y="1732311"/>
            <a:ext cx="8622656" cy="34562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646" y="692772"/>
            <a:ext cx="8229600" cy="1143000"/>
          </a:xfrm>
        </p:spPr>
        <p:txBody>
          <a:bodyPr/>
          <a:lstStyle/>
          <a:p>
            <a:r>
              <a:rPr lang="zh-CN" altLang="en-US" sz="3600" dirty="0" smtClean="0"/>
              <a:t>换届报批流程</a:t>
            </a:r>
            <a:endParaRPr lang="zh-CN" altLang="en-US" sz="3600" dirty="0"/>
          </a:p>
        </p:txBody>
      </p:sp>
      <p:sp>
        <p:nvSpPr>
          <p:cNvPr id="3" name="内容占位符 2"/>
          <p:cNvSpPr>
            <a:spLocks noGrp="1"/>
          </p:cNvSpPr>
          <p:nvPr>
            <p:ph idx="1"/>
          </p:nvPr>
        </p:nvSpPr>
        <p:spPr>
          <a:xfrm>
            <a:off x="539664" y="1484838"/>
            <a:ext cx="7560630" cy="5760480"/>
          </a:xfrm>
        </p:spPr>
        <p:txBody>
          <a:bodyPr/>
          <a:lstStyle/>
          <a:p>
            <a:pPr>
              <a:buFont typeface="Wingdings" panose="05000000000000000000" pitchFamily="2" charset="2"/>
              <a:buChar char="Ø"/>
            </a:pPr>
            <a:r>
              <a:rPr lang="zh-CN" altLang="zh-CN" sz="2800" dirty="0">
                <a:latin typeface="华文新魏" panose="02010800040101010101" pitchFamily="2" charset="-122"/>
                <a:ea typeface="华文新魏" panose="02010800040101010101" pitchFamily="2" charset="-122"/>
                <a:cs typeface="Times New Roman" panose="02020603050405020304" pitchFamily="18" charset="0"/>
              </a:rPr>
              <a:t>理事会任期</a:t>
            </a:r>
            <a:r>
              <a:rPr lang="zh-CN" altLang="zh-CN" sz="2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届满前</a:t>
            </a:r>
            <a:r>
              <a:rPr lang="en-US" altLang="zh-CN" sz="2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6</a:t>
            </a:r>
            <a:r>
              <a:rPr lang="zh-CN" altLang="en-US" sz="2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个</a:t>
            </a:r>
            <a:r>
              <a:rPr lang="zh-CN" altLang="en-US" sz="2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月</a:t>
            </a:r>
            <a:r>
              <a:rPr lang="zh-CN" altLang="en-US" sz="2800" dirty="0" smtClean="0">
                <a:latin typeface="华文新魏" panose="02010800040101010101" pitchFamily="2" charset="-122"/>
                <a:ea typeface="华文新魏" panose="02010800040101010101" pitchFamily="2" charset="-122"/>
              </a:rPr>
              <a:t>，</a:t>
            </a:r>
            <a:r>
              <a:rPr lang="zh-CN" altLang="en-US" sz="2800" dirty="0" smtClean="0">
                <a:solidFill>
                  <a:srgbClr val="FF0000"/>
                </a:solidFill>
                <a:latin typeface="华文新魏" panose="02010800040101010101" pitchFamily="2" charset="-122"/>
                <a:ea typeface="华文新魏" panose="02010800040101010101" pitchFamily="2" charset="-122"/>
              </a:rPr>
              <a:t>换届方案</a:t>
            </a:r>
            <a:r>
              <a:rPr lang="zh-CN" altLang="en-US" sz="2800" dirty="0" smtClean="0">
                <a:latin typeface="华文新魏" panose="02010800040101010101" pitchFamily="2" charset="-122"/>
                <a:ea typeface="华文新魏" panose="02010800040101010101" pitchFamily="2" charset="-122"/>
              </a:rPr>
              <a:t>报批</a:t>
            </a:r>
            <a:endParaRPr lang="en-US" altLang="zh-CN" sz="2800" dirty="0" smtClean="0">
              <a:latin typeface="华文新魏" panose="02010800040101010101" pitchFamily="2" charset="-122"/>
              <a:ea typeface="华文新魏" panose="02010800040101010101" pitchFamily="2" charset="-122"/>
            </a:endParaRPr>
          </a:p>
          <a:p>
            <a:pPr lvl="1">
              <a:buFont typeface="Wingdings" panose="05000000000000000000" pitchFamily="2" charset="2"/>
              <a:buChar char="Ø"/>
            </a:pPr>
            <a:r>
              <a:rPr lang="zh-CN" altLang="en-US" sz="2000" dirty="0" smtClean="0">
                <a:latin typeface="华文新魏" panose="02010800040101010101" pitchFamily="2" charset="-122"/>
                <a:ea typeface="华文新魏" panose="02010800040101010101" pitchFamily="2" charset="-122"/>
              </a:rPr>
              <a:t>内容</a:t>
            </a:r>
            <a:r>
              <a:rPr lang="zh-CN" altLang="en-US" sz="2000" dirty="0" smtClean="0">
                <a:latin typeface="华文新魏" panose="02010800040101010101" pitchFamily="2" charset="-122"/>
                <a:ea typeface="华文新魏" panose="02010800040101010101" pitchFamily="2" charset="-122"/>
              </a:rPr>
              <a:t>：函、</a:t>
            </a:r>
            <a:r>
              <a:rPr lang="zh-CN" altLang="en-US" sz="2000" dirty="0" smtClean="0">
                <a:latin typeface="华文新魏" panose="02010800040101010101" pitchFamily="2" charset="-122"/>
                <a:ea typeface="华文新魏" panose="02010800040101010101" pitchFamily="2" charset="-122"/>
              </a:rPr>
              <a:t>换届方案、会议纪要</a:t>
            </a:r>
            <a:r>
              <a:rPr lang="en-US" altLang="zh-CN" sz="2000" dirty="0" smtClean="0">
                <a:latin typeface="华文新魏" panose="02010800040101010101" pitchFamily="2" charset="-122"/>
                <a:ea typeface="华文新魏" panose="02010800040101010101" pitchFamily="2" charset="-122"/>
              </a:rPr>
              <a:t>+</a:t>
            </a:r>
            <a:r>
              <a:rPr lang="zh-CN" altLang="en-US" sz="2000" dirty="0" smtClean="0">
                <a:latin typeface="华文新魏" panose="02010800040101010101" pitchFamily="2" charset="-122"/>
                <a:ea typeface="华文新魏" panose="02010800040101010101" pitchFamily="2" charset="-122"/>
              </a:rPr>
              <a:t>签到表</a:t>
            </a:r>
            <a:endParaRPr lang="en-US" altLang="zh-CN" sz="2000" dirty="0" smtClean="0">
              <a:latin typeface="华文新魏" panose="02010800040101010101" pitchFamily="2" charset="-122"/>
              <a:ea typeface="华文新魏" panose="02010800040101010101" pitchFamily="2" charset="-122"/>
            </a:endParaRPr>
          </a:p>
          <a:p>
            <a:pPr lvl="1">
              <a:buFont typeface="Wingdings" panose="05000000000000000000" pitchFamily="2" charset="2"/>
              <a:buChar char="Ø"/>
            </a:pPr>
            <a:r>
              <a:rPr lang="zh-CN" altLang="en-US" sz="2000" dirty="0" smtClean="0">
                <a:latin typeface="华文新魏" panose="02010800040101010101" pitchFamily="2" charset="-122"/>
                <a:ea typeface="华文新魏" panose="02010800040101010101" pitchFamily="2" charset="-122"/>
              </a:rPr>
              <a:t>方式：学会组织管理信息平台</a:t>
            </a:r>
            <a:endParaRPr lang="en-US" altLang="zh-CN" sz="2000" dirty="0" smtClean="0">
              <a:latin typeface="华文新魏" panose="02010800040101010101" pitchFamily="2" charset="-122"/>
              <a:ea typeface="华文新魏" panose="02010800040101010101" pitchFamily="2" charset="-122"/>
            </a:endParaRPr>
          </a:p>
          <a:p>
            <a:pPr lvl="1">
              <a:buFont typeface="Wingdings" panose="05000000000000000000" pitchFamily="2" charset="2"/>
              <a:buChar char="Ø"/>
            </a:pPr>
            <a:r>
              <a:rPr lang="zh-CN" altLang="en-US" sz="2000" dirty="0" smtClean="0">
                <a:latin typeface="华文新魏" panose="02010800040101010101" pitchFamily="2" charset="-122"/>
                <a:ea typeface="华文新魏" panose="02010800040101010101" pitchFamily="2" charset="-122"/>
              </a:rPr>
              <a:t>初审：换届方案；审批</a:t>
            </a:r>
            <a:r>
              <a:rPr lang="zh-CN" altLang="en-US" sz="2000" dirty="0" smtClean="0">
                <a:latin typeface="华文新魏" panose="02010800040101010101" pitchFamily="2" charset="-122"/>
              </a:rPr>
              <a:t>：正式</a:t>
            </a:r>
            <a:r>
              <a:rPr lang="zh-CN" altLang="en-US" sz="2000" dirty="0">
                <a:latin typeface="华文新魏" panose="02010800040101010101" pitchFamily="2" charset="-122"/>
              </a:rPr>
              <a:t>走文</a:t>
            </a:r>
            <a:endParaRPr lang="en-US" altLang="zh-CN" sz="2000" dirty="0" smtClean="0">
              <a:latin typeface="华文新魏" panose="02010800040101010101" pitchFamily="2" charset="-122"/>
              <a:ea typeface="华文新魏" panose="02010800040101010101" pitchFamily="2" charset="-122"/>
            </a:endParaRPr>
          </a:p>
          <a:p>
            <a:pPr>
              <a:buFont typeface="Wingdings" panose="05000000000000000000" pitchFamily="2" charset="2"/>
              <a:buChar char="Ø"/>
            </a:pPr>
            <a:r>
              <a:rPr lang="zh-CN" altLang="en-US" sz="2800" dirty="0" smtClean="0">
                <a:latin typeface="华文新魏" panose="02010800040101010101" pitchFamily="2" charset="-122"/>
                <a:ea typeface="华文新魏" panose="02010800040101010101" pitchFamily="2" charset="-122"/>
                <a:cs typeface="Times New Roman" panose="02020603050405020304" pitchFamily="18" charset="0"/>
              </a:rPr>
              <a:t>换届大会</a:t>
            </a:r>
            <a:r>
              <a:rPr lang="en-US" altLang="zh-CN" sz="2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2</a:t>
            </a:r>
            <a:r>
              <a:rPr lang="zh-CN" altLang="en-US" sz="2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个月前</a:t>
            </a:r>
            <a:r>
              <a:rPr lang="zh-CN" altLang="en-US" sz="2800" dirty="0" smtClean="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会员代表大会请示</a:t>
            </a:r>
            <a:r>
              <a:rPr lang="zh-CN" altLang="en-US" sz="2800" dirty="0" smtClean="0">
                <a:latin typeface="华文新魏" panose="02010800040101010101" pitchFamily="2" charset="-122"/>
                <a:ea typeface="华文新魏" panose="02010800040101010101" pitchFamily="2" charset="-122"/>
                <a:cs typeface="Times New Roman" panose="02020603050405020304" pitchFamily="18" charset="0"/>
              </a:rPr>
              <a:t>报批</a:t>
            </a:r>
            <a:endParaRPr lang="en-US" altLang="zh-CN" sz="2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a:p>
            <a:pPr lvl="1">
              <a:buFont typeface="Wingdings" panose="05000000000000000000" pitchFamily="2" charset="2"/>
              <a:buChar char="Ø"/>
            </a:pPr>
            <a:r>
              <a:rPr lang="zh-CN" altLang="en-US" sz="2000" dirty="0" smtClean="0">
                <a:latin typeface="华文新魏" panose="02010800040101010101" pitchFamily="2" charset="-122"/>
                <a:ea typeface="华文新魏" panose="02010800040101010101" pitchFamily="2" charset="-122"/>
                <a:cs typeface="Times New Roman" panose="02020603050405020304" pitchFamily="18" charset="0"/>
              </a:rPr>
              <a:t>内容</a:t>
            </a:r>
            <a:r>
              <a:rPr lang="zh-CN" altLang="en-US" sz="2000" dirty="0" smtClean="0">
                <a:latin typeface="华文新魏" panose="02010800040101010101" pitchFamily="2" charset="-122"/>
                <a:ea typeface="华文新魏" panose="02010800040101010101" pitchFamily="2" charset="-122"/>
                <a:cs typeface="Times New Roman" panose="02020603050405020304" pitchFamily="18" charset="0"/>
              </a:rPr>
              <a:t>：请示、附件材料</a:t>
            </a:r>
            <a:endParaRPr lang="en-US" altLang="zh-CN" sz="2000" dirty="0" smtClean="0">
              <a:latin typeface="华文新魏" panose="02010800040101010101" pitchFamily="2" charset="-122"/>
              <a:ea typeface="华文新魏" panose="02010800040101010101" pitchFamily="2" charset="-122"/>
              <a:cs typeface="Times New Roman" panose="02020603050405020304" pitchFamily="18" charset="0"/>
            </a:endParaRPr>
          </a:p>
          <a:p>
            <a:pPr lvl="1">
              <a:buFont typeface="Wingdings" panose="05000000000000000000" pitchFamily="2" charset="2"/>
              <a:buChar char="Ø"/>
            </a:pPr>
            <a:r>
              <a:rPr lang="zh-CN" altLang="en-US" sz="2000" dirty="0" smtClean="0">
                <a:latin typeface="华文新魏" panose="02010800040101010101" pitchFamily="2" charset="-122"/>
                <a:ea typeface="华文新魏" panose="02010800040101010101" pitchFamily="2" charset="-122"/>
                <a:cs typeface="Times New Roman" panose="02020603050405020304" pitchFamily="18" charset="0"/>
              </a:rPr>
              <a:t>方式：线下</a:t>
            </a:r>
            <a:r>
              <a:rPr lang="zh-CN" altLang="en-US" sz="20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a:t>
            </a:r>
            <a:r>
              <a:rPr lang="en-US" altLang="zh-CN" sz="20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PDF</a:t>
            </a:r>
            <a:r>
              <a:rPr lang="zh-CN" altLang="en-US" sz="20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电子版、纸质盖章版）</a:t>
            </a:r>
            <a:endParaRPr lang="en-US" altLang="zh-CN" sz="20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a:p>
            <a:pPr>
              <a:buFont typeface="Wingdings" panose="05000000000000000000" pitchFamily="2" charset="2"/>
              <a:buChar char="Ø"/>
            </a:pPr>
            <a:r>
              <a:rPr lang="zh-CN" altLang="zh-CN" sz="2800" dirty="0">
                <a:latin typeface="华文新魏" panose="02010800040101010101" pitchFamily="2" charset="-122"/>
                <a:ea typeface="华文新魏" panose="02010800040101010101" pitchFamily="2" charset="-122"/>
                <a:cs typeface="Times New Roman" panose="02020603050405020304" pitchFamily="18" charset="0"/>
              </a:rPr>
              <a:t>换届后</a:t>
            </a:r>
            <a:r>
              <a:rPr lang="en-US" altLang="zh-CN" sz="2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30</a:t>
            </a:r>
            <a:r>
              <a:rPr lang="zh-CN" altLang="en-US" sz="2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个</a:t>
            </a:r>
            <a:r>
              <a:rPr lang="zh-CN" altLang="en-US" sz="2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工作日内</a:t>
            </a:r>
            <a:r>
              <a:rPr lang="zh-CN" altLang="en-US" sz="2800" dirty="0" smtClean="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换届材料</a:t>
            </a:r>
            <a:r>
              <a:rPr lang="zh-CN" altLang="en-US" sz="2800" dirty="0" smtClean="0">
                <a:latin typeface="华文新魏" panose="02010800040101010101" pitchFamily="2" charset="-122"/>
                <a:ea typeface="华文新魏" panose="02010800040101010101" pitchFamily="2" charset="-122"/>
                <a:cs typeface="Times New Roman" panose="02020603050405020304" pitchFamily="18" charset="0"/>
              </a:rPr>
              <a:t>备案</a:t>
            </a:r>
            <a:endParaRPr lang="en-US" altLang="zh-CN" sz="2800" dirty="0" smtClean="0">
              <a:latin typeface="华文新魏" panose="02010800040101010101" pitchFamily="2" charset="-122"/>
              <a:ea typeface="华文新魏" panose="02010800040101010101" pitchFamily="2" charset="-122"/>
              <a:cs typeface="Times New Roman" panose="02020603050405020304" pitchFamily="18" charset="0"/>
            </a:endParaRPr>
          </a:p>
          <a:p>
            <a:pPr lvl="1">
              <a:buFont typeface="Wingdings" panose="05000000000000000000" pitchFamily="2" charset="2"/>
              <a:buChar char="Ø"/>
            </a:pPr>
            <a:r>
              <a:rPr lang="zh-CN" altLang="en-US" sz="2000" dirty="0" smtClean="0">
                <a:latin typeface="华文新魏" panose="02010800040101010101" pitchFamily="2" charset="-122"/>
                <a:ea typeface="华文新魏" panose="02010800040101010101" pitchFamily="2" charset="-122"/>
                <a:cs typeface="Times New Roman" panose="02020603050405020304" pitchFamily="18" charset="0"/>
              </a:rPr>
              <a:t>内容：总结报告、工作报告、</a:t>
            </a:r>
            <a:r>
              <a:rPr lang="zh-CN" altLang="en-US" sz="20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理事会监事会负责人备案表</a:t>
            </a:r>
            <a:r>
              <a:rPr lang="zh-CN" altLang="en-US" sz="2000" dirty="0" smtClean="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0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章程核准表</a:t>
            </a:r>
            <a:r>
              <a:rPr lang="zh-CN" altLang="en-US" sz="2000" dirty="0" smtClean="0">
                <a:latin typeface="华文新魏" panose="02010800040101010101" pitchFamily="2" charset="-122"/>
                <a:ea typeface="华文新魏" panose="02010800040101010101" pitchFamily="2" charset="-122"/>
                <a:cs typeface="Times New Roman" panose="02020603050405020304" pitchFamily="18" charset="0"/>
              </a:rPr>
              <a:t>、章程、</a:t>
            </a:r>
            <a:r>
              <a:rPr lang="zh-CN" altLang="en-US" sz="20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法人变更表</a:t>
            </a:r>
            <a:endParaRPr lang="en-US" altLang="zh-CN" sz="20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a:p>
            <a:pPr lvl="1">
              <a:buFont typeface="Wingdings" panose="05000000000000000000" pitchFamily="2" charset="2"/>
              <a:buChar char="Ø"/>
            </a:pPr>
            <a:r>
              <a:rPr lang="zh-CN" altLang="en-US" sz="2000" dirty="0" smtClean="0">
                <a:latin typeface="华文新魏" panose="02010800040101010101" pitchFamily="2" charset="-122"/>
                <a:ea typeface="华文新魏" panose="02010800040101010101" pitchFamily="2" charset="-122"/>
                <a:cs typeface="Times New Roman" panose="02020603050405020304" pitchFamily="18" charset="0"/>
              </a:rPr>
              <a:t>方式：</a:t>
            </a:r>
            <a:r>
              <a:rPr lang="zh-CN" altLang="en-US" sz="2000" dirty="0">
                <a:latin typeface="华文新魏" panose="02010800040101010101" pitchFamily="2" charset="-122"/>
                <a:ea typeface="华文新魏" panose="02010800040101010101" pitchFamily="2" charset="-122"/>
              </a:rPr>
              <a:t>学会组织管理信息</a:t>
            </a:r>
            <a:r>
              <a:rPr lang="zh-CN" altLang="en-US" sz="2000" dirty="0" smtClean="0">
                <a:latin typeface="华文新魏" panose="02010800040101010101" pitchFamily="2" charset="-122"/>
                <a:ea typeface="华文新魏" panose="02010800040101010101" pitchFamily="2" charset="-122"/>
              </a:rPr>
              <a:t>平台、民政部</a:t>
            </a:r>
            <a:r>
              <a:rPr lang="zh-CN" altLang="en-US" sz="2000" dirty="0" smtClean="0">
                <a:latin typeface="华文新魏" panose="02010800040101010101" pitchFamily="2" charset="-122"/>
                <a:ea typeface="华文新魏" panose="02010800040101010101" pitchFamily="2" charset="-122"/>
              </a:rPr>
              <a:t>政务服务平台</a:t>
            </a:r>
            <a:r>
              <a:rPr lang="zh-CN" altLang="en-US" sz="2000" dirty="0" smtClean="0">
                <a:latin typeface="华文新魏" panose="02010800040101010101" pitchFamily="2" charset="-122"/>
                <a:ea typeface="华文新魏" panose="02010800040101010101" pitchFamily="2" charset="-122"/>
              </a:rPr>
              <a:t>、线下</a:t>
            </a:r>
            <a:endParaRPr lang="en-US" altLang="zh-CN" sz="2000" dirty="0">
              <a:latin typeface="华文新魏" panose="02010800040101010101" pitchFamily="2" charset="-122"/>
              <a:ea typeface="华文新魏" panose="02010800040101010101" pitchFamily="2" charset="-122"/>
            </a:endParaRPr>
          </a:p>
          <a:p>
            <a:pPr marL="0" indent="0">
              <a:buNone/>
            </a:pPr>
            <a:endParaRPr lang="zh-CN" altLang="en-US" sz="4800" dirty="0"/>
          </a:p>
          <a:p>
            <a:endParaRPr lang="en-US" altLang="zh-CN" sz="36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title"/>
          </p:nvPr>
        </p:nvSpPr>
        <p:spPr>
          <a:xfrm>
            <a:off x="457200" y="274638"/>
            <a:ext cx="2098675" cy="598487"/>
          </a:xfrm>
        </p:spPr>
        <p:txBody>
          <a:bodyPr/>
          <a:lstStyle/>
          <a:p>
            <a:pPr eaLnBrk="1" hangingPunct="1"/>
            <a:r>
              <a:rPr lang="zh-CN" altLang="en-US" sz="3000" dirty="0" smtClean="0">
                <a:latin typeface="黑体" panose="02010609060101010101" pitchFamily="49" charset="-122"/>
                <a:ea typeface="黑体" panose="02010609060101010101" pitchFamily="49" charset="-122"/>
              </a:rPr>
              <a:t>总体要求</a:t>
            </a:r>
            <a:endParaRPr lang="zh-CN" altLang="zh-CN" sz="3000" dirty="0" smtClean="0">
              <a:latin typeface="黑体" panose="02010609060101010101" pitchFamily="49" charset="-122"/>
              <a:ea typeface="黑体" panose="02010609060101010101" pitchFamily="49" charset="-122"/>
            </a:endParaRPr>
          </a:p>
        </p:txBody>
      </p:sp>
      <p:sp>
        <p:nvSpPr>
          <p:cNvPr id="4099" name="内容占位符 2"/>
          <p:cNvSpPr>
            <a:spLocks noGrp="1" noChangeArrowheads="1"/>
          </p:cNvSpPr>
          <p:nvPr>
            <p:ph idx="1"/>
          </p:nvPr>
        </p:nvSpPr>
        <p:spPr>
          <a:xfrm>
            <a:off x="611670" y="1700856"/>
            <a:ext cx="6912575" cy="4525962"/>
          </a:xfrm>
        </p:spPr>
        <p:txBody>
          <a:bodyPr/>
          <a:lstStyle/>
          <a:p>
            <a:pPr eaLnBrk="1" hangingPunct="1">
              <a:lnSpc>
                <a:spcPct val="150000"/>
              </a:lnSpc>
              <a:buFont typeface="Wingdings" panose="05000000000000000000" pitchFamily="2" charset="2"/>
              <a:buChar char="Ø"/>
            </a:pPr>
            <a:r>
              <a:rPr lang="en-US" altLang="zh-CN" sz="2800" dirty="0" smtClean="0">
                <a:latin typeface="华文新魏" panose="02010800040101010101" pitchFamily="2" charset="-122"/>
                <a:ea typeface="华文新魏" panose="02010800040101010101" pitchFamily="2" charset="-122"/>
              </a:rPr>
              <a:t>《</a:t>
            </a:r>
            <a:r>
              <a:rPr lang="zh-CN" altLang="en-US" sz="2800" dirty="0" smtClean="0">
                <a:latin typeface="华文新魏" panose="02010800040101010101" pitchFamily="2" charset="-122"/>
                <a:ea typeface="华文新魏" panose="02010800040101010101" pitchFamily="2" charset="-122"/>
              </a:rPr>
              <a:t>社会团体登记管理条例</a:t>
            </a:r>
            <a:r>
              <a:rPr lang="en-US" altLang="zh-CN" sz="2800" dirty="0" smtClean="0">
                <a:latin typeface="华文新魏" panose="02010800040101010101" pitchFamily="2" charset="-122"/>
                <a:ea typeface="华文新魏" panose="02010800040101010101" pitchFamily="2" charset="-122"/>
              </a:rPr>
              <a:t>》</a:t>
            </a:r>
            <a:endParaRPr lang="en-US" altLang="zh-CN" sz="2800" dirty="0" smtClean="0">
              <a:latin typeface="华文新魏" panose="02010800040101010101" pitchFamily="2" charset="-122"/>
              <a:ea typeface="华文新魏" panose="02010800040101010101" pitchFamily="2" charset="-122"/>
            </a:endParaRPr>
          </a:p>
          <a:p>
            <a:pPr eaLnBrk="1" hangingPunct="1">
              <a:lnSpc>
                <a:spcPct val="150000"/>
              </a:lnSpc>
              <a:buFont typeface="Wingdings" panose="05000000000000000000" pitchFamily="2" charset="2"/>
              <a:buChar char="Ø"/>
            </a:pPr>
            <a:r>
              <a:rPr lang="zh-CN" altLang="en-US" sz="2800" dirty="0" smtClean="0">
                <a:latin typeface="华文新魏" panose="02010800040101010101" pitchFamily="2" charset="-122"/>
                <a:ea typeface="华文新魏" panose="02010800040101010101" pitchFamily="2" charset="-122"/>
              </a:rPr>
              <a:t>《中国科学技术协会全国学会组织通则》</a:t>
            </a:r>
            <a:endParaRPr lang="en-US" altLang="zh-CN" sz="2800" dirty="0" smtClean="0">
              <a:latin typeface="华文新魏" panose="02010800040101010101" pitchFamily="2" charset="-122"/>
              <a:ea typeface="华文新魏" panose="02010800040101010101" pitchFamily="2" charset="-122"/>
            </a:endParaRPr>
          </a:p>
          <a:p>
            <a:pPr eaLnBrk="1" hangingPunct="1">
              <a:lnSpc>
                <a:spcPct val="150000"/>
              </a:lnSpc>
              <a:buFont typeface="Wingdings" panose="05000000000000000000" pitchFamily="2" charset="2"/>
              <a:buChar char="Ø"/>
            </a:pPr>
            <a:r>
              <a:rPr lang="zh-CN" altLang="en-US" sz="2800" dirty="0" smtClean="0">
                <a:solidFill>
                  <a:srgbClr val="FF0000"/>
                </a:solidFill>
                <a:latin typeface="华文新魏" panose="02010800040101010101" pitchFamily="2" charset="-122"/>
                <a:ea typeface="华文新魏" panose="02010800040101010101" pitchFamily="2" charset="-122"/>
              </a:rPr>
              <a:t>学会章程</a:t>
            </a:r>
            <a:endParaRPr lang="en-US" altLang="zh-CN" sz="2800" dirty="0" smtClean="0">
              <a:solidFill>
                <a:srgbClr val="FF0000"/>
              </a:solidFill>
              <a:latin typeface="华文新魏" panose="02010800040101010101" pitchFamily="2" charset="-122"/>
              <a:ea typeface="华文新魏" panose="02010800040101010101" pitchFamily="2" charset="-122"/>
            </a:endParaRPr>
          </a:p>
          <a:p>
            <a:pPr>
              <a:lnSpc>
                <a:spcPct val="150000"/>
              </a:lnSpc>
              <a:buFont typeface="Wingdings" panose="05000000000000000000" pitchFamily="2" charset="2"/>
              <a:buChar char="Ø"/>
            </a:pPr>
            <a:r>
              <a:rPr lang="en-US" altLang="zh-CN" sz="2800" dirty="0">
                <a:solidFill>
                  <a:srgbClr val="FF0000"/>
                </a:solidFill>
                <a:latin typeface="华文新魏" panose="02010800040101010101" pitchFamily="2" charset="-122"/>
                <a:ea typeface="华文新魏" panose="02010800040101010101" pitchFamily="2" charset="-122"/>
              </a:rPr>
              <a:t>《</a:t>
            </a:r>
            <a:r>
              <a:rPr lang="zh-CN" altLang="zh-CN" sz="2800" dirty="0">
                <a:solidFill>
                  <a:srgbClr val="FF0000"/>
                </a:solidFill>
                <a:latin typeface="华文新魏" panose="02010800040101010101" pitchFamily="2" charset="-122"/>
                <a:ea typeface="华文新魏" panose="02010800040101010101" pitchFamily="2" charset="-122"/>
              </a:rPr>
              <a:t>中国科协全国学会换届工作指南</a:t>
            </a:r>
            <a:r>
              <a:rPr lang="en-US" altLang="zh-CN" sz="2800" dirty="0" smtClean="0">
                <a:solidFill>
                  <a:srgbClr val="FF0000"/>
                </a:solidFill>
                <a:latin typeface="华文新魏" panose="02010800040101010101" pitchFamily="2" charset="-122"/>
                <a:ea typeface="华文新魏" panose="02010800040101010101" pitchFamily="2" charset="-122"/>
              </a:rPr>
              <a:t>》</a:t>
            </a:r>
            <a:r>
              <a:rPr lang="zh-CN" altLang="en-US" sz="2800" dirty="0" smtClean="0">
                <a:solidFill>
                  <a:srgbClr val="FF0000"/>
                </a:solidFill>
                <a:latin typeface="华文新魏" panose="02010800040101010101" pitchFamily="2" charset="-122"/>
                <a:ea typeface="华文新魏" panose="02010800040101010101" pitchFamily="2" charset="-122"/>
              </a:rPr>
              <a:t>（</a:t>
            </a:r>
            <a:r>
              <a:rPr lang="zh-CN" altLang="zh-CN" sz="2800" dirty="0">
                <a:solidFill>
                  <a:srgbClr val="FF0000"/>
                </a:solidFill>
              </a:rPr>
              <a:t>科协办发创字〔</a:t>
            </a:r>
            <a:r>
              <a:rPr lang="en-US" altLang="zh-CN" sz="2800" dirty="0">
                <a:solidFill>
                  <a:srgbClr val="FF0000"/>
                </a:solidFill>
              </a:rPr>
              <a:t>2021</a:t>
            </a:r>
            <a:r>
              <a:rPr lang="zh-CN" altLang="zh-CN" sz="2800" dirty="0">
                <a:solidFill>
                  <a:srgbClr val="FF0000"/>
                </a:solidFill>
              </a:rPr>
              <a:t>〕</a:t>
            </a:r>
            <a:r>
              <a:rPr lang="en-US" altLang="zh-CN" sz="2800" dirty="0">
                <a:solidFill>
                  <a:srgbClr val="FF0000"/>
                </a:solidFill>
              </a:rPr>
              <a:t>33</a:t>
            </a:r>
            <a:r>
              <a:rPr lang="zh-CN" altLang="zh-CN" sz="2800" dirty="0" smtClean="0">
                <a:solidFill>
                  <a:srgbClr val="FF0000"/>
                </a:solidFill>
              </a:rPr>
              <a:t>号</a:t>
            </a:r>
            <a:r>
              <a:rPr lang="zh-CN" altLang="en-US" sz="2800" dirty="0" smtClean="0">
                <a:solidFill>
                  <a:srgbClr val="FF0000"/>
                </a:solidFill>
                <a:latin typeface="华文新魏" panose="02010800040101010101" pitchFamily="2" charset="-122"/>
                <a:ea typeface="华文新魏" panose="02010800040101010101" pitchFamily="2" charset="-122"/>
              </a:rPr>
              <a:t>）</a:t>
            </a:r>
            <a:endParaRPr lang="zh-CN" altLang="en-US" dirty="0" smtClean="0">
              <a:solidFill>
                <a:srgbClr val="FF0000"/>
              </a:solidFill>
            </a:endParaRPr>
          </a:p>
        </p:txBody>
      </p:sp>
      <p:cxnSp>
        <p:nvCxnSpPr>
          <p:cNvPr id="4" name="直接连接符 3"/>
          <p:cNvCxnSpPr/>
          <p:nvPr/>
        </p:nvCxnSpPr>
        <p:spPr>
          <a:xfrm flipV="1">
            <a:off x="107950" y="836613"/>
            <a:ext cx="8785225" cy="365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title"/>
          </p:nvPr>
        </p:nvSpPr>
        <p:spPr>
          <a:xfrm>
            <a:off x="457200" y="274638"/>
            <a:ext cx="2098675" cy="598487"/>
          </a:xfrm>
        </p:spPr>
        <p:txBody>
          <a:bodyPr/>
          <a:lstStyle/>
          <a:p>
            <a:pPr eaLnBrk="1" hangingPunct="1"/>
            <a:r>
              <a:rPr lang="zh-CN" altLang="zh-CN" sz="3000" smtClean="0">
                <a:latin typeface="黑体" panose="02010609060101010101" pitchFamily="49" charset="-122"/>
                <a:ea typeface="黑体" panose="02010609060101010101" pitchFamily="49" charset="-122"/>
              </a:rPr>
              <a:t>筹备机构</a:t>
            </a:r>
            <a:endParaRPr lang="zh-CN" altLang="zh-CN" sz="3000" smtClean="0">
              <a:latin typeface="黑体" panose="02010609060101010101" pitchFamily="49" charset="-122"/>
              <a:ea typeface="黑体" panose="02010609060101010101" pitchFamily="49" charset="-122"/>
            </a:endParaRPr>
          </a:p>
        </p:txBody>
      </p:sp>
      <p:sp>
        <p:nvSpPr>
          <p:cNvPr id="4099" name="内容占位符 2"/>
          <p:cNvSpPr>
            <a:spLocks noGrp="1" noChangeArrowheads="1"/>
          </p:cNvSpPr>
          <p:nvPr>
            <p:ph idx="1"/>
          </p:nvPr>
        </p:nvSpPr>
        <p:spPr>
          <a:xfrm>
            <a:off x="611670" y="1340826"/>
            <a:ext cx="7128862" cy="4525962"/>
          </a:xfrm>
        </p:spPr>
        <p:txBody>
          <a:bodyPr/>
          <a:lstStyle/>
          <a:p>
            <a:pPr eaLnBrk="1" hangingPunct="1">
              <a:buFont typeface="Wingdings" panose="05000000000000000000" pitchFamily="2" charset="2"/>
              <a:buChar char="Ø"/>
            </a:pPr>
            <a:r>
              <a:rPr lang="zh-CN" altLang="en-US" sz="2800" dirty="0" smtClean="0"/>
              <a:t>《中国科学技术协会全国学会组织通则》第四十二条  </a:t>
            </a:r>
            <a:r>
              <a:rPr lang="zh-CN" altLang="en-US" sz="2800" dirty="0" smtClean="0">
                <a:solidFill>
                  <a:srgbClr val="FF0000"/>
                </a:solidFill>
              </a:rPr>
              <a:t>理事会</a:t>
            </a:r>
            <a:r>
              <a:rPr lang="zh-CN" altLang="en-US" sz="2800" dirty="0" smtClean="0"/>
              <a:t>行使下列职权：</a:t>
            </a:r>
            <a:endParaRPr lang="zh-CN" altLang="en-US" sz="2800" dirty="0" smtClean="0"/>
          </a:p>
          <a:p>
            <a:pPr lvl="1">
              <a:buFont typeface="Wingdings" panose="05000000000000000000" pitchFamily="2" charset="2"/>
              <a:buChar char="Ø"/>
            </a:pPr>
            <a:r>
              <a:rPr lang="zh-CN" altLang="en-US" sz="2600" dirty="0" smtClean="0"/>
              <a:t>（三）筹备召开会员（代表）大会</a:t>
            </a:r>
            <a:endParaRPr lang="zh-CN" altLang="en-US" sz="2600" dirty="0" smtClean="0"/>
          </a:p>
          <a:p>
            <a:pPr eaLnBrk="1" hangingPunct="1">
              <a:buFont typeface="Wingdings" panose="05000000000000000000" pitchFamily="2" charset="2"/>
              <a:buChar char="Ø"/>
            </a:pPr>
            <a:endParaRPr lang="zh-CN" altLang="en-US" sz="2800" dirty="0" smtClean="0"/>
          </a:p>
          <a:p>
            <a:pPr eaLnBrk="1" hangingPunct="1">
              <a:buFont typeface="Wingdings" panose="05000000000000000000" pitchFamily="2" charset="2"/>
              <a:buChar char="Ø"/>
            </a:pPr>
            <a:r>
              <a:rPr lang="zh-CN" altLang="en-US" sz="2800" dirty="0" smtClean="0"/>
              <a:t>第四十四条，</a:t>
            </a:r>
            <a:r>
              <a:rPr lang="zh-CN" altLang="en-US" sz="2800" dirty="0" smtClean="0">
                <a:solidFill>
                  <a:srgbClr val="FF0000"/>
                </a:solidFill>
              </a:rPr>
              <a:t>常务理事会</a:t>
            </a:r>
            <a:r>
              <a:rPr lang="zh-CN" altLang="en-US" sz="2800" dirty="0" smtClean="0"/>
              <a:t>在理事会闭会期间可以行使本通则第四十二条（一）（三）（五）（六）（七）（八）（九）（十）项的职权。</a:t>
            </a:r>
            <a:endParaRPr lang="zh-CN" altLang="en-US" sz="2800" dirty="0" smtClean="0"/>
          </a:p>
          <a:p>
            <a:pPr eaLnBrk="1" hangingPunct="1"/>
            <a:endParaRPr lang="zh-CN" altLang="en-US" dirty="0" smtClean="0"/>
          </a:p>
        </p:txBody>
      </p:sp>
      <p:cxnSp>
        <p:nvCxnSpPr>
          <p:cNvPr id="4" name="直接连接符 3"/>
          <p:cNvCxnSpPr/>
          <p:nvPr/>
        </p:nvCxnSpPr>
        <p:spPr>
          <a:xfrm flipV="1">
            <a:off x="107950" y="836613"/>
            <a:ext cx="8785225" cy="365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noChangeArrowheads="1"/>
          </p:cNvSpPr>
          <p:nvPr>
            <p:ph type="title"/>
          </p:nvPr>
        </p:nvSpPr>
        <p:spPr/>
        <p:txBody>
          <a:bodyPr/>
          <a:lstStyle/>
          <a:p>
            <a:pPr eaLnBrk="1" hangingPunct="1"/>
            <a:endParaRPr lang="zh-CN" altLang="en-US" smtClean="0"/>
          </a:p>
        </p:txBody>
      </p:sp>
      <p:sp>
        <p:nvSpPr>
          <p:cNvPr id="9220" name="TextBox 8"/>
          <p:cNvSpPr txBox="1">
            <a:spLocks noChangeArrowheads="1"/>
          </p:cNvSpPr>
          <p:nvPr/>
        </p:nvSpPr>
        <p:spPr bwMode="auto">
          <a:xfrm>
            <a:off x="755650" y="17557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黑体" panose="02010609060101010101" pitchFamily="49" charset="-122"/>
                <a:ea typeface="黑体" panose="02010609060101010101" pitchFamily="49" charset="-122"/>
              </a:rPr>
              <a:t>时间要求：</a:t>
            </a:r>
            <a:endParaRPr lang="zh-CN" altLang="en-US" sz="2400"/>
          </a:p>
        </p:txBody>
      </p:sp>
      <p:grpSp>
        <p:nvGrpSpPr>
          <p:cNvPr id="9221" name="组合 20"/>
          <p:cNvGrpSpPr/>
          <p:nvPr/>
        </p:nvGrpSpPr>
        <p:grpSpPr bwMode="auto">
          <a:xfrm>
            <a:off x="323646" y="274638"/>
            <a:ext cx="8705850" cy="6175375"/>
            <a:chOff x="1389257" y="1520825"/>
            <a:chExt cx="4080814" cy="1671530"/>
          </a:xfrm>
        </p:grpSpPr>
        <p:grpSp>
          <p:nvGrpSpPr>
            <p:cNvPr id="9226" name="组合 22"/>
            <p:cNvGrpSpPr/>
            <p:nvPr/>
          </p:nvGrpSpPr>
          <p:grpSpPr bwMode="auto">
            <a:xfrm>
              <a:off x="1389257" y="1520825"/>
              <a:ext cx="4080814" cy="1671530"/>
              <a:chOff x="1389257" y="1520825"/>
              <a:chExt cx="4080814" cy="1671530"/>
            </a:xfrm>
          </p:grpSpPr>
          <p:sp>
            <p:nvSpPr>
              <p:cNvPr id="14" name="圆角矩形 13"/>
              <p:cNvSpPr/>
              <p:nvPr/>
            </p:nvSpPr>
            <p:spPr>
              <a:xfrm>
                <a:off x="1464414" y="1520825"/>
                <a:ext cx="4005657" cy="1582153"/>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5" name="圆角矩形 14"/>
              <p:cNvSpPr/>
              <p:nvPr/>
            </p:nvSpPr>
            <p:spPr>
              <a:xfrm>
                <a:off x="1389257" y="1610298"/>
                <a:ext cx="4005943" cy="1582057"/>
              </a:xfrm>
              <a:prstGeom prst="roundRect">
                <a:avLst>
                  <a:gd name="adj" fmla="val 13915"/>
                </a:avLst>
              </a:prstGeom>
            </p:spPr>
            <p:style>
              <a:lnRef idx="2">
                <a:schemeClr val="accent4"/>
              </a:lnRef>
              <a:fillRef idx="1">
                <a:schemeClr val="lt1"/>
              </a:fillRef>
              <a:effectRef idx="0">
                <a:schemeClr val="accent4"/>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endParaRPr lang="zh-CN" altLang="en-US" sz="2400" noProof="1">
                  <a:solidFill>
                    <a:schemeClr val="tx1"/>
                  </a:solidFill>
                  <a:effectLst>
                    <a:outerShdw blurRad="38100" dist="19050" dir="2700000" algn="tl" rotWithShape="0">
                      <a:schemeClr val="dk1">
                        <a:alpha val="40000"/>
                      </a:schemeClr>
                    </a:outerShdw>
                  </a:effectLst>
                  <a:latin typeface="仿宋_GB2312" panose="02010609030101010101" pitchFamily="49" charset="-122"/>
                  <a:ea typeface="仿宋_GB2312" panose="02010609030101010101" pitchFamily="49" charset="-122"/>
                </a:endParaRPr>
              </a:p>
              <a:p>
                <a:pPr algn="just">
                  <a:spcAft>
                    <a:spcPts val="0"/>
                  </a:spcAft>
                  <a:defRPr/>
                </a:pPr>
                <a:endParaRPr lang="zh-CN" altLang="en-US" sz="2400" noProof="1">
                  <a:solidFill>
                    <a:schemeClr val="tx1"/>
                  </a:solidFill>
                  <a:latin typeface="仿宋_GB2312" panose="02010609030101010101" pitchFamily="49" charset="-122"/>
                  <a:ea typeface="仿宋_GB2312" panose="02010609030101010101" pitchFamily="49" charset="-122"/>
                </a:endParaRPr>
              </a:p>
            </p:txBody>
          </p:sp>
        </p:grpSp>
        <p:sp>
          <p:nvSpPr>
            <p:cNvPr id="13" name="圆角矩形 12"/>
            <p:cNvSpPr/>
            <p:nvPr/>
          </p:nvSpPr>
          <p:spPr>
            <a:xfrm>
              <a:off x="2914114" y="1640327"/>
              <a:ext cx="960492" cy="161290"/>
            </a:xfrm>
            <a:prstGeom prst="roundRect">
              <a:avLst/>
            </a:prstGeom>
            <a:solidFill>
              <a:srgbClr val="BE120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a:latin typeface="微软雅黑" panose="020B0503020204020204" pitchFamily="34" charset="-122"/>
                  <a:ea typeface="微软雅黑" panose="020B0503020204020204" pitchFamily="34" charset="-122"/>
                </a:rPr>
                <a:t>筹  备</a:t>
              </a:r>
              <a:endParaRPr lang="zh-CN" altLang="en-US" sz="2400" noProof="1">
                <a:latin typeface="微软雅黑" panose="020B0503020204020204" pitchFamily="34" charset="-122"/>
                <a:ea typeface="微软雅黑" panose="020B0503020204020204" pitchFamily="34" charset="-122"/>
              </a:endParaRPr>
            </a:p>
          </p:txBody>
        </p:sp>
      </p:grpSp>
      <p:sp>
        <p:nvSpPr>
          <p:cNvPr id="9222" name="TextBox 15"/>
          <p:cNvSpPr txBox="1">
            <a:spLocks noChangeArrowheads="1"/>
          </p:cNvSpPr>
          <p:nvPr/>
        </p:nvSpPr>
        <p:spPr bwMode="auto">
          <a:xfrm>
            <a:off x="755650" y="17557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mn-ea"/>
                <a:ea typeface="+mn-ea"/>
              </a:rPr>
              <a:t>时间要求：</a:t>
            </a:r>
            <a:endParaRPr lang="zh-CN" altLang="en-US" sz="2400" dirty="0">
              <a:latin typeface="+mn-ea"/>
              <a:ea typeface="+mn-ea"/>
            </a:endParaRPr>
          </a:p>
        </p:txBody>
      </p:sp>
      <p:sp>
        <p:nvSpPr>
          <p:cNvPr id="9223" name="TextBox 16"/>
          <p:cNvSpPr txBox="1">
            <a:spLocks noChangeArrowheads="1"/>
          </p:cNvSpPr>
          <p:nvPr/>
        </p:nvSpPr>
        <p:spPr bwMode="auto">
          <a:xfrm>
            <a:off x="1383909" y="2346229"/>
            <a:ext cx="6983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dirty="0">
                <a:latin typeface="+mn-ea"/>
                <a:ea typeface="+mn-ea"/>
              </a:rPr>
              <a:t>至少换届前</a:t>
            </a:r>
            <a:r>
              <a:rPr lang="en-US" altLang="zh-CN" sz="2400" dirty="0">
                <a:latin typeface="+mn-ea"/>
                <a:ea typeface="+mn-ea"/>
              </a:rPr>
              <a:t>6</a:t>
            </a:r>
            <a:r>
              <a:rPr lang="zh-CN" altLang="en-US" sz="2400" dirty="0">
                <a:latin typeface="+mn-ea"/>
                <a:ea typeface="+mn-ea"/>
              </a:rPr>
              <a:t>个月</a:t>
            </a:r>
            <a:r>
              <a:rPr lang="zh-CN" altLang="en-US" sz="2400" dirty="0" smtClean="0">
                <a:latin typeface="+mn-ea"/>
                <a:ea typeface="+mn-ea"/>
              </a:rPr>
              <a:t>以上</a:t>
            </a:r>
            <a:endParaRPr lang="zh-CN" altLang="en-US" sz="2400" dirty="0">
              <a:latin typeface="+mn-ea"/>
              <a:ea typeface="+mn-ea"/>
            </a:endParaRPr>
          </a:p>
        </p:txBody>
      </p:sp>
      <p:sp>
        <p:nvSpPr>
          <p:cNvPr id="9224" name="TextBox 17"/>
          <p:cNvSpPr txBox="1">
            <a:spLocks noChangeArrowheads="1"/>
          </p:cNvSpPr>
          <p:nvPr/>
        </p:nvSpPr>
        <p:spPr bwMode="auto">
          <a:xfrm>
            <a:off x="746372" y="3067227"/>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华文新魏" panose="02010800040101010101" pitchFamily="2" charset="-122"/>
                <a:ea typeface="华文新魏" panose="02010800040101010101" pitchFamily="2" charset="-122"/>
              </a:rPr>
              <a:t>工作内容：</a:t>
            </a:r>
            <a:endParaRPr lang="zh-CN" altLang="en-US" sz="2400" dirty="0">
              <a:latin typeface="华文新魏" panose="02010800040101010101" pitchFamily="2" charset="-122"/>
              <a:ea typeface="华文新魏" panose="02010800040101010101" pitchFamily="2" charset="-122"/>
            </a:endParaRPr>
          </a:p>
        </p:txBody>
      </p:sp>
      <p:sp>
        <p:nvSpPr>
          <p:cNvPr id="9225" name="TextBox 18"/>
          <p:cNvSpPr txBox="1">
            <a:spLocks noChangeArrowheads="1"/>
          </p:cNvSpPr>
          <p:nvPr/>
        </p:nvSpPr>
        <p:spPr bwMode="auto">
          <a:xfrm>
            <a:off x="1386477" y="3527602"/>
            <a:ext cx="5849746"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2400" noProof="1">
                <a:latin typeface="+mn-ea"/>
                <a:ea typeface="+mn-ea"/>
              </a:rPr>
              <a:t>1.</a:t>
            </a:r>
            <a:r>
              <a:rPr lang="zh-CN" altLang="en-US" sz="2400" noProof="1">
                <a:latin typeface="+mn-ea"/>
                <a:ea typeface="+mn-ea"/>
              </a:rPr>
              <a:t>成立换届工作领导</a:t>
            </a:r>
            <a:r>
              <a:rPr lang="zh-CN" altLang="en-US" sz="2400" noProof="1" smtClean="0">
                <a:latin typeface="+mn-ea"/>
                <a:ea typeface="+mn-ea"/>
              </a:rPr>
              <a:t>小组</a:t>
            </a:r>
            <a:endParaRPr lang="zh-CN" altLang="zh-CN" sz="2400" noProof="1">
              <a:latin typeface="+mn-ea"/>
              <a:ea typeface="+mn-ea"/>
            </a:endParaRPr>
          </a:p>
          <a:p>
            <a:pPr eaLnBrk="1" hangingPunct="1">
              <a:lnSpc>
                <a:spcPct val="130000"/>
              </a:lnSpc>
            </a:pPr>
            <a:r>
              <a:rPr lang="zh-CN" altLang="zh-CN" sz="2400" noProof="1">
                <a:latin typeface="+mn-ea"/>
                <a:ea typeface="+mn-ea"/>
              </a:rPr>
              <a:t>2.</a:t>
            </a:r>
            <a:r>
              <a:rPr lang="zh-CN" altLang="en-US" sz="2400" noProof="1">
                <a:latin typeface="+mn-ea"/>
                <a:ea typeface="+mn-ea"/>
              </a:rPr>
              <a:t>制定</a:t>
            </a:r>
            <a:r>
              <a:rPr lang="zh-CN" altLang="zh-CN" sz="2400" noProof="1" smtClean="0">
                <a:latin typeface="+mn-ea"/>
                <a:ea typeface="+mn-ea"/>
              </a:rPr>
              <a:t>《</a:t>
            </a:r>
            <a:r>
              <a:rPr lang="zh-CN" altLang="en-US" sz="2400" noProof="1" smtClean="0">
                <a:latin typeface="+mn-ea"/>
                <a:ea typeface="+mn-ea"/>
              </a:rPr>
              <a:t>换届方案</a:t>
            </a:r>
            <a:r>
              <a:rPr lang="zh-CN" altLang="zh-CN" sz="2400" noProof="1" smtClean="0">
                <a:latin typeface="+mn-ea"/>
                <a:ea typeface="+mn-ea"/>
              </a:rPr>
              <a:t>》</a:t>
            </a:r>
            <a:endParaRPr lang="zh-CN" altLang="zh-CN" sz="2400" noProof="1">
              <a:latin typeface="+mn-ea"/>
              <a:ea typeface="+mn-ea"/>
            </a:endParaRPr>
          </a:p>
          <a:p>
            <a:pPr eaLnBrk="1" hangingPunct="1">
              <a:lnSpc>
                <a:spcPct val="130000"/>
              </a:lnSpc>
            </a:pPr>
            <a:r>
              <a:rPr lang="zh-CN" altLang="zh-CN" sz="2400" noProof="1">
                <a:latin typeface="+mn-ea"/>
                <a:ea typeface="+mn-ea"/>
              </a:rPr>
              <a:t>3.</a:t>
            </a:r>
            <a:r>
              <a:rPr lang="zh-CN" altLang="en-US" sz="2400" noProof="1">
                <a:latin typeface="+mn-ea"/>
                <a:ea typeface="+mn-ea"/>
              </a:rPr>
              <a:t>召开理事会（或常务理事会）审议通过</a:t>
            </a:r>
            <a:endParaRPr lang="zh-CN" altLang="zh-CN" sz="2400" noProof="1">
              <a:latin typeface="+mn-ea"/>
              <a:ea typeface="+mn-ea"/>
            </a:endParaRPr>
          </a:p>
          <a:p>
            <a:pPr eaLnBrk="1" hangingPunct="1">
              <a:lnSpc>
                <a:spcPct val="130000"/>
              </a:lnSpc>
            </a:pPr>
            <a:r>
              <a:rPr lang="zh-CN" altLang="zh-CN" sz="2400" noProof="1">
                <a:latin typeface="+mn-ea"/>
                <a:ea typeface="+mn-ea"/>
              </a:rPr>
              <a:t> </a:t>
            </a:r>
            <a:r>
              <a:rPr lang="zh-CN" altLang="zh-CN" sz="2400" noProof="1" smtClean="0">
                <a:latin typeface="+mn-ea"/>
                <a:ea typeface="+mn-ea"/>
              </a:rPr>
              <a:t>《</a:t>
            </a:r>
            <a:r>
              <a:rPr lang="zh-CN" altLang="en-US" sz="2400" noProof="1" smtClean="0">
                <a:latin typeface="+mn-ea"/>
                <a:ea typeface="+mn-ea"/>
              </a:rPr>
              <a:t>换届方案</a:t>
            </a:r>
            <a:r>
              <a:rPr lang="zh-CN" altLang="zh-CN" sz="2400" noProof="1" smtClean="0">
                <a:latin typeface="+mn-ea"/>
                <a:ea typeface="+mn-ea"/>
              </a:rPr>
              <a:t>》</a:t>
            </a:r>
            <a:endParaRPr lang="zh-CN" altLang="zh-CN" sz="2400" noProof="1">
              <a:latin typeface="+mn-ea"/>
              <a:ea typeface="+mn-ea"/>
            </a:endParaRPr>
          </a:p>
          <a:p>
            <a:pPr eaLnBrk="1" hangingPunct="1">
              <a:lnSpc>
                <a:spcPct val="130000"/>
              </a:lnSpc>
            </a:pPr>
            <a:r>
              <a:rPr lang="zh-CN" altLang="zh-CN" sz="2400" noProof="1">
                <a:latin typeface="+mn-ea"/>
                <a:ea typeface="+mn-ea"/>
              </a:rPr>
              <a:t>4.</a:t>
            </a:r>
            <a:r>
              <a:rPr lang="zh-CN" altLang="en-US" sz="2400" noProof="1">
                <a:latin typeface="+mn-ea"/>
                <a:ea typeface="+mn-ea"/>
              </a:rPr>
              <a:t>报批</a:t>
            </a:r>
            <a:r>
              <a:rPr lang="zh-CN" altLang="zh-CN" sz="2400" noProof="1" smtClean="0">
                <a:latin typeface="+mn-ea"/>
                <a:ea typeface="+mn-ea"/>
              </a:rPr>
              <a:t>《</a:t>
            </a:r>
            <a:r>
              <a:rPr lang="zh-CN" altLang="en-US" sz="2400" noProof="1" smtClean="0">
                <a:latin typeface="+mn-ea"/>
                <a:ea typeface="+mn-ea"/>
              </a:rPr>
              <a:t>换届方案</a:t>
            </a:r>
            <a:r>
              <a:rPr lang="zh-CN" altLang="zh-CN" sz="2400" noProof="1" smtClean="0">
                <a:latin typeface="+mn-ea"/>
                <a:ea typeface="+mn-ea"/>
              </a:rPr>
              <a:t>》</a:t>
            </a:r>
            <a:endParaRPr lang="zh-CN" altLang="en-US" sz="2400" dirty="0">
              <a:latin typeface="+mn-ea"/>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p:nvPr>
        </p:nvSpPr>
        <p:spPr>
          <a:xfrm>
            <a:off x="457200" y="274638"/>
            <a:ext cx="2098675" cy="598487"/>
          </a:xfrm>
        </p:spPr>
        <p:txBody>
          <a:bodyPr/>
          <a:lstStyle/>
          <a:p>
            <a:pPr eaLnBrk="1" hangingPunct="1"/>
            <a:r>
              <a:rPr lang="zh-CN" altLang="en-US" sz="3000" smtClean="0">
                <a:latin typeface="黑体" panose="02010609060101010101" pitchFamily="49" charset="-122"/>
                <a:ea typeface="黑体" panose="02010609060101010101" pitchFamily="49" charset="-122"/>
              </a:rPr>
              <a:t>换届时间</a:t>
            </a:r>
            <a:endParaRPr lang="zh-CN" altLang="en-US" sz="3000" smtClean="0">
              <a:latin typeface="黑体" panose="02010609060101010101" pitchFamily="49" charset="-122"/>
              <a:ea typeface="黑体" panose="02010609060101010101" pitchFamily="49" charset="-122"/>
            </a:endParaRPr>
          </a:p>
        </p:txBody>
      </p:sp>
      <p:sp>
        <p:nvSpPr>
          <p:cNvPr id="5123" name="内容占位符 2"/>
          <p:cNvSpPr>
            <a:spLocks noGrp="1" noChangeArrowheads="1"/>
          </p:cNvSpPr>
          <p:nvPr>
            <p:ph idx="1"/>
          </p:nvPr>
        </p:nvSpPr>
        <p:spPr>
          <a:xfrm>
            <a:off x="755682" y="1440971"/>
            <a:ext cx="7488624" cy="4063474"/>
          </a:xfrm>
        </p:spPr>
        <p:txBody>
          <a:bodyPr>
            <a:normAutofit/>
          </a:bodyPr>
          <a:lstStyle/>
          <a:p>
            <a:pPr>
              <a:lnSpc>
                <a:spcPct val="150000"/>
              </a:lnSpc>
              <a:spcBef>
                <a:spcPts val="0"/>
              </a:spcBef>
              <a:buFont typeface="Wingdings" panose="05000000000000000000" pitchFamily="2" charset="2"/>
              <a:buChar char="Ø"/>
            </a:pPr>
            <a:r>
              <a:rPr lang="zh-CN" altLang="en-US" sz="2800" dirty="0" smtClean="0">
                <a:latin typeface="华文新魏" panose="02010800040101010101" pitchFamily="2" charset="-122"/>
                <a:ea typeface="华文新魏" panose="02010800040101010101" pitchFamily="2" charset="-122"/>
              </a:rPr>
              <a:t>上一次召开</a:t>
            </a:r>
            <a:r>
              <a:rPr lang="zh-CN" altLang="en-US" sz="2800" dirty="0">
                <a:latin typeface="华文新魏" panose="02010800040101010101" pitchFamily="2" charset="-122"/>
              </a:rPr>
              <a:t>会（代表）大会</a:t>
            </a:r>
            <a:r>
              <a:rPr lang="zh-CN" altLang="en-US" sz="2800" dirty="0" smtClean="0">
                <a:latin typeface="华文新魏" panose="02010800040101010101" pitchFamily="2" charset="-122"/>
                <a:ea typeface="华文新魏" panose="02010800040101010101" pitchFamily="2" charset="-122"/>
              </a:rPr>
              <a:t>开始计算</a:t>
            </a:r>
            <a:endParaRPr lang="en-US" altLang="zh-CN" sz="2800" dirty="0" smtClean="0">
              <a:latin typeface="华文新魏" panose="02010800040101010101" pitchFamily="2" charset="-122"/>
              <a:ea typeface="华文新魏" panose="02010800040101010101" pitchFamily="2" charset="-122"/>
            </a:endParaRPr>
          </a:p>
          <a:p>
            <a:pPr eaLnBrk="1" hangingPunct="1">
              <a:lnSpc>
                <a:spcPct val="150000"/>
              </a:lnSpc>
              <a:spcBef>
                <a:spcPts val="0"/>
              </a:spcBef>
              <a:buFont typeface="Wingdings" panose="05000000000000000000" pitchFamily="2" charset="2"/>
              <a:buChar char="Ø"/>
            </a:pPr>
            <a:r>
              <a:rPr lang="zh-CN" altLang="en-US" sz="2800" dirty="0" smtClean="0">
                <a:latin typeface="华文新魏" panose="02010800040101010101" pitchFamily="2" charset="-122"/>
                <a:ea typeface="华文新魏" panose="02010800040101010101" pitchFamily="2" charset="-122"/>
              </a:rPr>
              <a:t>按章程规定，周期为</a:t>
            </a:r>
            <a:r>
              <a:rPr lang="en-US" altLang="zh-CN" sz="2800" dirty="0" smtClean="0">
                <a:latin typeface="华文新魏" panose="02010800040101010101" pitchFamily="2" charset="-122"/>
                <a:ea typeface="华文新魏" panose="02010800040101010101" pitchFamily="2" charset="-122"/>
              </a:rPr>
              <a:t>4</a:t>
            </a:r>
            <a:r>
              <a:rPr lang="zh-CN" altLang="en-US" sz="2800" dirty="0" smtClean="0">
                <a:latin typeface="华文新魏" panose="02010800040101010101" pitchFamily="2" charset="-122"/>
                <a:ea typeface="华文新魏" panose="02010800040101010101" pitchFamily="2" charset="-122"/>
              </a:rPr>
              <a:t>或</a:t>
            </a:r>
            <a:r>
              <a:rPr lang="en-US" altLang="zh-CN" sz="2800" dirty="0" smtClean="0">
                <a:latin typeface="华文新魏" panose="02010800040101010101" pitchFamily="2" charset="-122"/>
                <a:ea typeface="华文新魏" panose="02010800040101010101" pitchFamily="2" charset="-122"/>
              </a:rPr>
              <a:t>5</a:t>
            </a:r>
            <a:r>
              <a:rPr lang="zh-CN" altLang="en-US" sz="2800" dirty="0" smtClean="0">
                <a:latin typeface="华文新魏" panose="02010800040101010101" pitchFamily="2" charset="-122"/>
                <a:ea typeface="华文新魏" panose="02010800040101010101" pitchFamily="2" charset="-122"/>
              </a:rPr>
              <a:t>年</a:t>
            </a:r>
            <a:endParaRPr lang="en-US" altLang="zh-CN" sz="2800" dirty="0" smtClean="0">
              <a:latin typeface="华文新魏" panose="02010800040101010101" pitchFamily="2" charset="-122"/>
              <a:ea typeface="华文新魏" panose="02010800040101010101" pitchFamily="2" charset="-122"/>
            </a:endParaRPr>
          </a:p>
          <a:p>
            <a:pPr eaLnBrk="1" hangingPunct="1">
              <a:lnSpc>
                <a:spcPct val="150000"/>
              </a:lnSpc>
              <a:spcBef>
                <a:spcPts val="0"/>
              </a:spcBef>
              <a:buFont typeface="Wingdings" panose="05000000000000000000" pitchFamily="2" charset="2"/>
              <a:buChar char="Ø"/>
            </a:pPr>
            <a:r>
              <a:rPr lang="zh-CN" altLang="en-US" sz="2800" dirty="0" smtClean="0">
                <a:latin typeface="华文新魏" panose="02010800040101010101" pitchFamily="2" charset="-122"/>
                <a:ea typeface="华文新魏" panose="02010800040101010101" pitchFamily="2" charset="-122"/>
              </a:rPr>
              <a:t>延期或</a:t>
            </a:r>
            <a:r>
              <a:rPr lang="zh-CN" altLang="en-US" sz="2800" dirty="0" smtClean="0">
                <a:latin typeface="华文新魏" panose="02010800040101010101" pitchFamily="2" charset="-122"/>
                <a:ea typeface="华文新魏" panose="02010800040101010101" pitchFamily="2" charset="-122"/>
              </a:rPr>
              <a:t>提前换届需要</a:t>
            </a:r>
            <a:r>
              <a:rPr lang="zh-CN" altLang="en-US" sz="2800" dirty="0" smtClean="0">
                <a:latin typeface="华文新魏" panose="02010800040101010101" pitchFamily="2" charset="-122"/>
                <a:ea typeface="华文新魏" panose="02010800040101010101" pitchFamily="2" charset="-122"/>
              </a:rPr>
              <a:t>理事会开会议定</a:t>
            </a:r>
            <a:endParaRPr lang="en-US" altLang="zh-CN" sz="2800" dirty="0" smtClean="0">
              <a:latin typeface="华文新魏" panose="02010800040101010101" pitchFamily="2" charset="-122"/>
              <a:ea typeface="华文新魏" panose="02010800040101010101" pitchFamily="2" charset="-122"/>
            </a:endParaRPr>
          </a:p>
          <a:p>
            <a:pPr eaLnBrk="1" hangingPunct="1">
              <a:lnSpc>
                <a:spcPct val="150000"/>
              </a:lnSpc>
              <a:spcBef>
                <a:spcPts val="0"/>
              </a:spcBef>
              <a:buFont typeface="Wingdings" panose="05000000000000000000" pitchFamily="2" charset="2"/>
              <a:buChar char="Ø"/>
            </a:pPr>
            <a:r>
              <a:rPr lang="zh-CN" altLang="en-US" sz="2800" dirty="0" smtClean="0">
                <a:latin typeface="华文新魏" panose="02010800040101010101" pitchFamily="2" charset="-122"/>
                <a:ea typeface="华文新魏" panose="02010800040101010101" pitchFamily="2" charset="-122"/>
              </a:rPr>
              <a:t>延期或提前换届需要中国科协、民政部办理延期手续</a:t>
            </a:r>
            <a:r>
              <a:rPr lang="zh-CN" altLang="en-US" sz="2800" dirty="0" smtClean="0">
                <a:solidFill>
                  <a:srgbClr val="FF0000"/>
                </a:solidFill>
                <a:latin typeface="华文新魏" panose="02010800040101010101" pitchFamily="2" charset="-122"/>
                <a:ea typeface="华文新魏" panose="02010800040101010101" pitchFamily="2" charset="-122"/>
              </a:rPr>
              <a:t>（严格计算到月到日，须提前报批）</a:t>
            </a:r>
            <a:endParaRPr lang="zh-CN" altLang="en-US" sz="2800" dirty="0" smtClean="0">
              <a:latin typeface="华文新魏" panose="02010800040101010101" pitchFamily="2" charset="-122"/>
              <a:ea typeface="华文新魏" panose="02010800040101010101" pitchFamily="2" charset="-122"/>
            </a:endParaRPr>
          </a:p>
          <a:p>
            <a:pPr eaLnBrk="1" hangingPunct="1">
              <a:lnSpc>
                <a:spcPct val="150000"/>
              </a:lnSpc>
              <a:spcBef>
                <a:spcPts val="0"/>
              </a:spcBef>
              <a:buFont typeface="Wingdings" panose="05000000000000000000" pitchFamily="2" charset="2"/>
              <a:buChar char="Ø"/>
            </a:pPr>
            <a:r>
              <a:rPr lang="zh-CN" altLang="en-US" sz="2800" dirty="0" smtClean="0">
                <a:latin typeface="华文新魏" panose="02010800040101010101" pitchFamily="2" charset="-122"/>
                <a:ea typeface="华文新魏" panose="02010800040101010101" pitchFamily="2" charset="-122"/>
              </a:rPr>
              <a:t>如果不跨年</a:t>
            </a:r>
            <a:r>
              <a:rPr lang="zh-CN" altLang="en-US" sz="2800" dirty="0" smtClean="0">
                <a:latin typeface="华文新魏" panose="02010800040101010101" pitchFamily="2" charset="-122"/>
                <a:ea typeface="华文新魏" panose="02010800040101010101" pitchFamily="2" charset="-122"/>
              </a:rPr>
              <a:t>，不用办理</a:t>
            </a:r>
            <a:r>
              <a:rPr lang="zh-CN" altLang="en-US" sz="2800" dirty="0" smtClean="0">
                <a:latin typeface="华文新魏" panose="02010800040101010101" pitchFamily="2" charset="-122"/>
                <a:ea typeface="华文新魏" panose="02010800040101010101" pitchFamily="2" charset="-122"/>
              </a:rPr>
              <a:t>延期手续</a:t>
            </a:r>
            <a:endParaRPr lang="en-US" altLang="zh-CN" sz="2800" dirty="0" smtClean="0">
              <a:latin typeface="华文新魏" panose="02010800040101010101" pitchFamily="2" charset="-122"/>
              <a:ea typeface="华文新魏" panose="02010800040101010101" pitchFamily="2" charset="-122"/>
            </a:endParaRPr>
          </a:p>
        </p:txBody>
      </p:sp>
      <p:cxnSp>
        <p:nvCxnSpPr>
          <p:cNvPr id="4" name="直接连接符 3"/>
          <p:cNvCxnSpPr/>
          <p:nvPr/>
        </p:nvCxnSpPr>
        <p:spPr>
          <a:xfrm flipV="1">
            <a:off x="107950" y="836613"/>
            <a:ext cx="8785225" cy="365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p:nvPr>
        </p:nvSpPr>
        <p:spPr/>
        <p:txBody>
          <a:bodyPr/>
          <a:lstStyle/>
          <a:p>
            <a:pPr eaLnBrk="1" hangingPunct="1"/>
            <a:endParaRPr lang="zh-CN" altLang="en-US" smtClean="0"/>
          </a:p>
        </p:txBody>
      </p:sp>
      <p:grpSp>
        <p:nvGrpSpPr>
          <p:cNvPr id="6147" name="组合 20"/>
          <p:cNvGrpSpPr/>
          <p:nvPr/>
        </p:nvGrpSpPr>
        <p:grpSpPr bwMode="auto">
          <a:xfrm>
            <a:off x="263525" y="384175"/>
            <a:ext cx="8740775" cy="6129338"/>
            <a:chOff x="1372724" y="1510929"/>
            <a:chExt cx="4097347" cy="1591953"/>
          </a:xfrm>
        </p:grpSpPr>
        <p:grpSp>
          <p:nvGrpSpPr>
            <p:cNvPr id="6155" name="组合 22"/>
            <p:cNvGrpSpPr/>
            <p:nvPr/>
          </p:nvGrpSpPr>
          <p:grpSpPr bwMode="auto">
            <a:xfrm>
              <a:off x="1372724" y="1510929"/>
              <a:ext cx="4097347" cy="1591953"/>
              <a:chOff x="1372724" y="1510929"/>
              <a:chExt cx="4097347" cy="1591953"/>
            </a:xfrm>
          </p:grpSpPr>
          <p:sp>
            <p:nvSpPr>
              <p:cNvPr id="26" name="圆角矩形 25"/>
              <p:cNvSpPr/>
              <p:nvPr/>
            </p:nvSpPr>
            <p:spPr>
              <a:xfrm>
                <a:off x="1464256" y="1520825"/>
                <a:ext cx="4005815" cy="1582057"/>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27" name="圆角矩形 26"/>
              <p:cNvSpPr/>
              <p:nvPr/>
            </p:nvSpPr>
            <p:spPr>
              <a:xfrm>
                <a:off x="1372724" y="1510929"/>
                <a:ext cx="4005943" cy="1582057"/>
              </a:xfrm>
              <a:prstGeom prst="roundRect">
                <a:avLst>
                  <a:gd name="adj" fmla="val 13915"/>
                </a:avLst>
              </a:prstGeom>
            </p:spPr>
            <p:style>
              <a:lnRef idx="2">
                <a:schemeClr val="accent4"/>
              </a:lnRef>
              <a:fillRef idx="1">
                <a:schemeClr val="lt1"/>
              </a:fillRef>
              <a:effectRef idx="0">
                <a:schemeClr val="accent4"/>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endParaRPr lang="zh-CN" altLang="en-US" sz="2400" noProof="1">
                  <a:solidFill>
                    <a:schemeClr val="tx1"/>
                  </a:solidFill>
                  <a:effectLst>
                    <a:outerShdw blurRad="38100" dist="19050" dir="2700000" algn="tl" rotWithShape="0">
                      <a:schemeClr val="dk1">
                        <a:alpha val="40000"/>
                      </a:schemeClr>
                    </a:outerShdw>
                  </a:effectLst>
                  <a:latin typeface="仿宋_GB2312" panose="02010609030101010101" pitchFamily="49" charset="-122"/>
                  <a:ea typeface="仿宋_GB2312" panose="0201060903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r>
                  <a:rPr lang="zh-CN" altLang="en-US" sz="2400" noProof="1">
                    <a:solidFill>
                      <a:schemeClr val="tx1"/>
                    </a:solidFill>
                    <a:latin typeface="黑体" panose="02010609060101010101" pitchFamily="49" charset="-122"/>
                    <a:ea typeface="黑体" panose="02010609060101010101" pitchFamily="49" charset="-122"/>
                  </a:rPr>
                  <a:t>  </a:t>
                </a:r>
                <a:endParaRPr lang="en-US" altLang="zh-CN" sz="2400" noProof="1" smtClean="0">
                  <a:solidFill>
                    <a:schemeClr val="tx1"/>
                  </a:solidFill>
                  <a:latin typeface="黑体" panose="02010609060101010101" pitchFamily="49" charset="-122"/>
                  <a:ea typeface="黑体" panose="02010609060101010101" pitchFamily="49" charset="-122"/>
                </a:endParaRPr>
              </a:p>
              <a:p>
                <a:pPr fontAlgn="auto">
                  <a:lnSpc>
                    <a:spcPct val="130000"/>
                  </a:lnSpc>
                  <a:defRPr/>
                </a:pPr>
                <a:endParaRPr lang="en-US" altLang="zh-CN" sz="2400" noProof="1" smtClean="0">
                  <a:solidFill>
                    <a:schemeClr val="tx1"/>
                  </a:solidFill>
                  <a:latin typeface="宋体" panose="02010600030101010101" pitchFamily="2" charset="-122"/>
                  <a:ea typeface="宋体" panose="02010600030101010101" pitchFamily="2" charset="-122"/>
                </a:endParaRPr>
              </a:p>
              <a:p>
                <a:pPr fontAlgn="auto">
                  <a:lnSpc>
                    <a:spcPct val="130000"/>
                  </a:lnSpc>
                  <a:defRPr/>
                </a:pPr>
                <a:r>
                  <a:rPr lang="zh-CN" altLang="en-US" sz="2400" noProof="1" smtClean="0">
                    <a:solidFill>
                      <a:schemeClr val="tx1"/>
                    </a:solidFill>
                    <a:latin typeface="+mn-ea"/>
                  </a:rPr>
                  <a:t>时间</a:t>
                </a:r>
                <a:r>
                  <a:rPr lang="zh-CN" altLang="en-US" sz="2400" noProof="1">
                    <a:solidFill>
                      <a:schemeClr val="tx1"/>
                    </a:solidFill>
                    <a:latin typeface="+mn-ea"/>
                  </a:rPr>
                  <a:t>要求：</a:t>
                </a:r>
                <a:endParaRPr lang="en-US" altLang="zh-CN" sz="2400" noProof="1">
                  <a:solidFill>
                    <a:schemeClr val="tx1"/>
                  </a:solidFill>
                  <a:latin typeface="+mn-ea"/>
                </a:endParaRPr>
              </a:p>
              <a:p>
                <a:pPr fontAlgn="auto">
                  <a:lnSpc>
                    <a:spcPct val="130000"/>
                  </a:lnSpc>
                  <a:defRPr/>
                </a:pPr>
                <a:r>
                  <a:rPr lang="zh-CN" altLang="en-US" sz="2400" noProof="1" smtClean="0">
                    <a:solidFill>
                      <a:schemeClr val="tx1"/>
                    </a:solidFill>
                    <a:latin typeface="+mn-ea"/>
                  </a:rPr>
                  <a:t>        在届满</a:t>
                </a:r>
                <a:r>
                  <a:rPr lang="zh-CN" altLang="en-US" sz="2400" b="1" noProof="1" smtClean="0">
                    <a:solidFill>
                      <a:srgbClr val="FF0000"/>
                    </a:solidFill>
                    <a:latin typeface="+mn-ea"/>
                  </a:rPr>
                  <a:t>6个月</a:t>
                </a:r>
                <a:r>
                  <a:rPr lang="zh-CN" altLang="en-US" sz="2400" b="1" noProof="1">
                    <a:solidFill>
                      <a:srgbClr val="FF0000"/>
                    </a:solidFill>
                    <a:latin typeface="+mn-ea"/>
                  </a:rPr>
                  <a:t>之前</a:t>
                </a:r>
                <a:r>
                  <a:rPr lang="zh-CN" altLang="en-US" sz="2400" noProof="1" smtClean="0">
                    <a:solidFill>
                      <a:schemeClr val="tx1"/>
                    </a:solidFill>
                    <a:latin typeface="+mn-ea"/>
                  </a:rPr>
                  <a:t>提交申请，最晚到</a:t>
                </a:r>
                <a:r>
                  <a:rPr lang="zh-CN" altLang="en-US" sz="2400" b="1" noProof="1" smtClean="0">
                    <a:solidFill>
                      <a:srgbClr val="FF0000"/>
                    </a:solidFill>
                    <a:latin typeface="+mn-ea"/>
                  </a:rPr>
                  <a:t>届满当月当日之前</a:t>
                </a:r>
                <a:r>
                  <a:rPr lang="zh-CN" altLang="en-US" sz="2400" noProof="1" smtClean="0">
                    <a:solidFill>
                      <a:schemeClr val="tx1"/>
                    </a:solidFill>
                    <a:latin typeface="+mn-ea"/>
                  </a:rPr>
                  <a:t>，提前或延期换届最多</a:t>
                </a:r>
                <a:r>
                  <a:rPr lang="zh-CN" altLang="en-US" sz="2400" b="1" noProof="1" smtClean="0">
                    <a:solidFill>
                      <a:srgbClr val="FF0000"/>
                    </a:solidFill>
                    <a:latin typeface="+mn-ea"/>
                  </a:rPr>
                  <a:t>不超过</a:t>
                </a:r>
                <a:r>
                  <a:rPr lang="en-US" altLang="zh-CN" sz="2400" b="1" noProof="1" smtClean="0">
                    <a:solidFill>
                      <a:srgbClr val="FF0000"/>
                    </a:solidFill>
                    <a:latin typeface="+mn-ea"/>
                  </a:rPr>
                  <a:t>1</a:t>
                </a:r>
                <a:r>
                  <a:rPr lang="zh-CN" altLang="en-US" sz="2400" b="1" noProof="1" smtClean="0">
                    <a:solidFill>
                      <a:srgbClr val="FF0000"/>
                    </a:solidFill>
                    <a:latin typeface="+mn-ea"/>
                  </a:rPr>
                  <a:t>年</a:t>
                </a:r>
                <a:r>
                  <a:rPr lang="zh-CN" altLang="en-US" sz="2400" noProof="1" smtClean="0">
                    <a:solidFill>
                      <a:srgbClr val="FF0000"/>
                    </a:solidFill>
                    <a:latin typeface="+mn-ea"/>
                  </a:rPr>
                  <a:t>（具体到日）</a:t>
                </a:r>
                <a:r>
                  <a:rPr lang="zh-CN" altLang="en-US" sz="2400" noProof="1" smtClean="0">
                    <a:solidFill>
                      <a:schemeClr val="tx1"/>
                    </a:solidFill>
                    <a:latin typeface="+mn-ea"/>
                  </a:rPr>
                  <a:t>。</a:t>
                </a:r>
                <a:endParaRPr lang="zh-CN" altLang="en-US" sz="2400" noProof="1">
                  <a:solidFill>
                    <a:schemeClr val="tx1"/>
                  </a:solidFill>
                  <a:latin typeface="+mn-ea"/>
                </a:endParaRPr>
              </a:p>
            </p:txBody>
          </p:sp>
        </p:grpSp>
        <p:sp>
          <p:nvSpPr>
            <p:cNvPr id="24" name="圆角矩形 23"/>
            <p:cNvSpPr/>
            <p:nvPr/>
          </p:nvSpPr>
          <p:spPr>
            <a:xfrm>
              <a:off x="2899146" y="1579373"/>
              <a:ext cx="1033490" cy="265532"/>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6159" name="文本框 51"/>
            <p:cNvSpPr txBox="1">
              <a:spLocks noChangeArrowheads="1"/>
            </p:cNvSpPr>
            <p:nvPr/>
          </p:nvSpPr>
          <p:spPr bwMode="auto">
            <a:xfrm>
              <a:off x="2899035" y="1581019"/>
              <a:ext cx="986387" cy="26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a:solidFill>
                    <a:schemeClr val="bg1"/>
                  </a:solidFill>
                  <a:latin typeface="黑体" panose="02010609060101010101" pitchFamily="49" charset="-122"/>
                  <a:ea typeface="黑体" panose="02010609060101010101" pitchFamily="49" charset="-122"/>
                </a:rPr>
                <a:t>延期或提前换届</a:t>
              </a:r>
              <a:endParaRPr lang="zh-CN" altLang="en-US" sz="3000">
                <a:solidFill>
                  <a:schemeClr val="bg1"/>
                </a:solidFill>
                <a:latin typeface="黑体" panose="02010609060101010101" pitchFamily="49" charset="-122"/>
                <a:ea typeface="黑体" panose="02010609060101010101" pitchFamily="49" charset="-122"/>
              </a:endParaRPr>
            </a:p>
          </p:txBody>
        </p:sp>
      </p:grpSp>
      <p:grpSp>
        <p:nvGrpSpPr>
          <p:cNvPr id="6148" name="组合 14"/>
          <p:cNvGrpSpPr/>
          <p:nvPr/>
        </p:nvGrpSpPr>
        <p:grpSpPr bwMode="auto">
          <a:xfrm>
            <a:off x="971550" y="2139398"/>
            <a:ext cx="7056738" cy="2375490"/>
            <a:chOff x="1396217" y="550863"/>
            <a:chExt cx="5143205" cy="1300863"/>
          </a:xfrm>
        </p:grpSpPr>
        <p:sp>
          <p:nvSpPr>
            <p:cNvPr id="6150" name="AutoShape 93"/>
            <p:cNvSpPr>
              <a:spLocks noChangeArrowheads="1"/>
            </p:cNvSpPr>
            <p:nvPr/>
          </p:nvSpPr>
          <p:spPr bwMode="auto">
            <a:xfrm>
              <a:off x="1396217" y="550863"/>
              <a:ext cx="1609725" cy="1297688"/>
            </a:xfrm>
            <a:prstGeom prst="flowChartAlternateProcess">
              <a:avLst/>
            </a:prstGeom>
            <a:solidFill>
              <a:srgbClr val="FFFFFF"/>
            </a:solidFill>
            <a:ln w="9525">
              <a:solidFill>
                <a:srgbClr val="000000"/>
              </a:solidFill>
              <a:miter lim="800000"/>
            </a:ln>
          </p:spPr>
          <p:txBody>
            <a:bodyPr/>
            <a:lstStyle/>
            <a:p>
              <a:r>
                <a:rPr lang="zh-CN" altLang="zh-CN" dirty="0">
                  <a:latin typeface="+mn-ea"/>
                  <a:ea typeface="+mn-ea"/>
                  <a:cs typeface="Times New Roman" panose="02020603050405020304" pitchFamily="18" charset="0"/>
                </a:rPr>
                <a:t>经理事会通过后，</a:t>
              </a:r>
              <a:r>
                <a:rPr lang="zh-CN" altLang="en-US" dirty="0">
                  <a:latin typeface="+mn-ea"/>
                  <a:ea typeface="+mn-ea"/>
                  <a:cs typeface="Times New Roman" panose="02020603050405020304" pitchFamily="18" charset="0"/>
                </a:rPr>
                <a:t>通过“全国学会组织管理信息平台”在线提交材料，中国科协批准后，通知学会持原件到科协办理</a:t>
              </a:r>
              <a:r>
                <a:rPr lang="zh-CN" altLang="en-US" dirty="0" smtClean="0">
                  <a:latin typeface="+mn-ea"/>
                  <a:ea typeface="+mn-ea"/>
                  <a:cs typeface="Times New Roman" panose="02020603050405020304" pitchFamily="18" charset="0"/>
                </a:rPr>
                <a:t>手续</a:t>
              </a:r>
              <a:endParaRPr lang="zh-CN" altLang="zh-CN" dirty="0">
                <a:latin typeface="+mn-ea"/>
                <a:ea typeface="+mn-ea"/>
              </a:endParaRPr>
            </a:p>
          </p:txBody>
        </p:sp>
        <p:sp>
          <p:nvSpPr>
            <p:cNvPr id="6151" name="AutoShape 4"/>
            <p:cNvSpPr>
              <a:spLocks noChangeArrowheads="1"/>
            </p:cNvSpPr>
            <p:nvPr/>
          </p:nvSpPr>
          <p:spPr bwMode="auto">
            <a:xfrm>
              <a:off x="3347212" y="550863"/>
              <a:ext cx="1340609" cy="1300863"/>
            </a:xfrm>
            <a:prstGeom prst="flowChartAlternateProcess">
              <a:avLst/>
            </a:prstGeom>
            <a:solidFill>
              <a:srgbClr val="FFFFFF"/>
            </a:solidFill>
            <a:ln w="9525">
              <a:solidFill>
                <a:srgbClr val="000000"/>
              </a:solidFill>
              <a:miter lim="800000"/>
            </a:ln>
          </p:spPr>
          <p:txBody>
            <a:bodyPr/>
            <a:lstStyle/>
            <a:p>
              <a:r>
                <a:rPr lang="zh-CN" altLang="zh-CN" dirty="0">
                  <a:latin typeface="华文新魏" panose="02010800040101010101" pitchFamily="2" charset="-122"/>
                  <a:ea typeface="华文新魏" panose="02010800040101010101" pitchFamily="2" charset="-122"/>
                  <a:cs typeface="Times New Roman" panose="02020603050405020304" pitchFamily="18" charset="0"/>
                </a:rPr>
                <a:t>学会</a:t>
              </a:r>
              <a:r>
                <a:rPr lang="zh-CN" altLang="en-US" dirty="0">
                  <a:latin typeface="华文新魏" panose="02010800040101010101" pitchFamily="2" charset="-122"/>
                  <a:ea typeface="华文新魏" panose="02010800040101010101" pitchFamily="2" charset="-122"/>
                  <a:cs typeface="Times New Roman" panose="02020603050405020304" pitchFamily="18" charset="0"/>
                </a:rPr>
                <a:t>持</a:t>
              </a:r>
              <a:r>
                <a:rPr lang="en-US" altLang="zh-CN"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dirty="0">
                  <a:latin typeface="华文新魏" panose="02010800040101010101" pitchFamily="2" charset="-122"/>
                  <a:ea typeface="华文新魏" panose="02010800040101010101" pitchFamily="2" charset="-122"/>
                  <a:cs typeface="Times New Roman" panose="02020603050405020304" pitchFamily="18" charset="0"/>
                </a:rPr>
                <a:t>社会团体提前</a:t>
              </a:r>
              <a:r>
                <a:rPr lang="en-US" altLang="zh-CN"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dirty="0">
                  <a:latin typeface="华文新魏" panose="02010800040101010101" pitchFamily="2" charset="-122"/>
                  <a:ea typeface="华文新魏" panose="02010800040101010101" pitchFamily="2" charset="-122"/>
                  <a:cs typeface="Times New Roman" panose="02020603050405020304" pitchFamily="18" charset="0"/>
                </a:rPr>
                <a:t>延期换届申请表</a:t>
              </a:r>
              <a:r>
                <a:rPr lang="en-US" altLang="zh-CN" dirty="0">
                  <a:latin typeface="华文新魏" panose="02010800040101010101" pitchFamily="2" charset="-122"/>
                  <a:ea typeface="华文新魏" panose="02010800040101010101" pitchFamily="2" charset="-122"/>
                  <a:cs typeface="Times New Roman" panose="02020603050405020304" pitchFamily="18" charset="0"/>
                </a:rPr>
                <a:t>》</a:t>
              </a:r>
              <a:r>
                <a:rPr lang="zh-CN" altLang="zh-CN" dirty="0">
                  <a:latin typeface="华文新魏" panose="02010800040101010101" pitchFamily="2" charset="-122"/>
                  <a:ea typeface="华文新魏" panose="02010800040101010101" pitchFamily="2" charset="-122"/>
                  <a:cs typeface="Times New Roman" panose="02020603050405020304" pitchFamily="18" charset="0"/>
                </a:rPr>
                <a:t>到民政部办理相关手续</a:t>
              </a:r>
              <a:endParaRPr lang="zh-CN" altLang="zh-CN" dirty="0">
                <a:latin typeface="华文新魏" panose="02010800040101010101" pitchFamily="2" charset="-122"/>
                <a:ea typeface="华文新魏" panose="02010800040101010101" pitchFamily="2" charset="-122"/>
              </a:endParaRPr>
            </a:p>
          </p:txBody>
        </p:sp>
        <p:sp>
          <p:nvSpPr>
            <p:cNvPr id="6152" name="AutoShape 3"/>
            <p:cNvSpPr>
              <a:spLocks noChangeArrowheads="1"/>
            </p:cNvSpPr>
            <p:nvPr/>
          </p:nvSpPr>
          <p:spPr bwMode="auto">
            <a:xfrm>
              <a:off x="5076042" y="550863"/>
              <a:ext cx="1463380" cy="1297688"/>
            </a:xfrm>
            <a:prstGeom prst="flowChartAlternateProcess">
              <a:avLst/>
            </a:prstGeom>
            <a:solidFill>
              <a:srgbClr val="FFFFFF"/>
            </a:solidFill>
            <a:ln w="9525">
              <a:solidFill>
                <a:srgbClr val="000000"/>
              </a:solidFill>
              <a:miter lim="800000"/>
            </a:ln>
          </p:spPr>
          <p:txBody>
            <a:bodyPr/>
            <a:lstStyle/>
            <a:p>
              <a:r>
                <a:rPr lang="zh-CN" altLang="zh-CN" dirty="0">
                  <a:latin typeface="+mn-ea"/>
                  <a:ea typeface="+mn-ea"/>
                  <a:cs typeface="Times New Roman" panose="02020603050405020304" pitchFamily="18" charset="0"/>
                </a:rPr>
                <a:t>将民政部的同意提前</a:t>
              </a:r>
              <a:r>
                <a:rPr lang="en-US" altLang="zh-CN" dirty="0">
                  <a:latin typeface="+mn-ea"/>
                  <a:ea typeface="+mn-ea"/>
                  <a:cs typeface="Times New Roman" panose="02020603050405020304" pitchFamily="18" charset="0"/>
                </a:rPr>
                <a:t>/</a:t>
              </a:r>
              <a:r>
                <a:rPr lang="zh-CN" altLang="en-US" dirty="0">
                  <a:latin typeface="+mn-ea"/>
                  <a:ea typeface="+mn-ea"/>
                  <a:cs typeface="Times New Roman" panose="02020603050405020304" pitchFamily="18" charset="0"/>
                </a:rPr>
                <a:t>延期换届通知书扫描件反馈中国科协科学技术创新部学会发展处存档</a:t>
              </a:r>
              <a:endParaRPr lang="zh-CN" altLang="en-US" dirty="0">
                <a:latin typeface="+mn-ea"/>
                <a:ea typeface="+mn-ea"/>
              </a:endParaRPr>
            </a:p>
          </p:txBody>
        </p:sp>
        <p:sp>
          <p:nvSpPr>
            <p:cNvPr id="6153" name="Line 255"/>
            <p:cNvSpPr>
              <a:spLocks noChangeShapeType="1"/>
            </p:cNvSpPr>
            <p:nvPr/>
          </p:nvSpPr>
          <p:spPr bwMode="auto">
            <a:xfrm>
              <a:off x="3005942" y="1198119"/>
              <a:ext cx="30480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54" name="Line 396"/>
            <p:cNvSpPr>
              <a:spLocks noChangeShapeType="1"/>
            </p:cNvSpPr>
            <p:nvPr/>
          </p:nvSpPr>
          <p:spPr bwMode="auto">
            <a:xfrm flipV="1">
              <a:off x="4786948" y="1138778"/>
              <a:ext cx="290512"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6149" name="TextBox 4"/>
          <p:cNvSpPr txBox="1">
            <a:spLocks noChangeArrowheads="1"/>
          </p:cNvSpPr>
          <p:nvPr/>
        </p:nvSpPr>
        <p:spPr bwMode="auto">
          <a:xfrm>
            <a:off x="721600" y="1474409"/>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华文新魏" panose="02010800040101010101" pitchFamily="2" charset="-122"/>
                <a:ea typeface="华文新魏" panose="02010800040101010101" pitchFamily="2" charset="-122"/>
              </a:rPr>
              <a:t>工作流程：</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noChangeArrowheads="1"/>
          </p:cNvSpPr>
          <p:nvPr>
            <p:ph type="title"/>
          </p:nvPr>
        </p:nvSpPr>
        <p:spPr/>
        <p:txBody>
          <a:bodyPr/>
          <a:lstStyle/>
          <a:p>
            <a:pPr eaLnBrk="1" hangingPunct="1"/>
            <a:endParaRPr lang="zh-CN" altLang="en-US" smtClean="0"/>
          </a:p>
        </p:txBody>
      </p:sp>
      <p:grpSp>
        <p:nvGrpSpPr>
          <p:cNvPr id="7171" name="组合 20"/>
          <p:cNvGrpSpPr/>
          <p:nvPr/>
        </p:nvGrpSpPr>
        <p:grpSpPr bwMode="auto">
          <a:xfrm>
            <a:off x="263525" y="384175"/>
            <a:ext cx="8740775" cy="6129338"/>
            <a:chOff x="1372724" y="1510929"/>
            <a:chExt cx="4097347" cy="1591953"/>
          </a:xfrm>
        </p:grpSpPr>
        <p:grpSp>
          <p:nvGrpSpPr>
            <p:cNvPr id="7172" name="组合 22"/>
            <p:cNvGrpSpPr/>
            <p:nvPr/>
          </p:nvGrpSpPr>
          <p:grpSpPr bwMode="auto">
            <a:xfrm>
              <a:off x="1372724" y="1510929"/>
              <a:ext cx="4097347" cy="1591953"/>
              <a:chOff x="1372724" y="1510929"/>
              <a:chExt cx="4097347" cy="1591953"/>
            </a:xfrm>
          </p:grpSpPr>
          <p:sp>
            <p:nvSpPr>
              <p:cNvPr id="26" name="圆角矩形 25"/>
              <p:cNvSpPr/>
              <p:nvPr/>
            </p:nvSpPr>
            <p:spPr>
              <a:xfrm>
                <a:off x="1464256" y="1520825"/>
                <a:ext cx="4005815" cy="1582057"/>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27" name="圆角矩形 26"/>
              <p:cNvSpPr/>
              <p:nvPr/>
            </p:nvSpPr>
            <p:spPr>
              <a:xfrm>
                <a:off x="1372724" y="1510929"/>
                <a:ext cx="4005943" cy="1582057"/>
              </a:xfrm>
              <a:prstGeom prst="roundRect">
                <a:avLst>
                  <a:gd name="adj" fmla="val 13915"/>
                </a:avLst>
              </a:prstGeom>
            </p:spPr>
            <p:style>
              <a:lnRef idx="2">
                <a:schemeClr val="accent4"/>
              </a:lnRef>
              <a:fillRef idx="1">
                <a:schemeClr val="lt1"/>
              </a:fillRef>
              <a:effectRef idx="0">
                <a:schemeClr val="accent4"/>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endParaRPr lang="zh-CN" altLang="en-US" sz="2400" noProof="1">
                  <a:solidFill>
                    <a:schemeClr val="tx1"/>
                  </a:solidFill>
                  <a:effectLst>
                    <a:outerShdw blurRad="38100" dist="19050" dir="2700000" algn="tl" rotWithShape="0">
                      <a:schemeClr val="dk1">
                        <a:alpha val="40000"/>
                      </a:schemeClr>
                    </a:outerShdw>
                  </a:effectLst>
                  <a:latin typeface="+mn-ea"/>
                </a:endParaRPr>
              </a:p>
              <a:p>
                <a:pPr fontAlgn="auto">
                  <a:defRPr/>
                </a:pPr>
                <a:r>
                  <a:rPr lang="zh-CN" altLang="en-US" sz="2400" noProof="1">
                    <a:latin typeface="+mn-ea"/>
                    <a:sym typeface="+mn-ea"/>
                  </a:rPr>
                  <a:t>提交材料：</a:t>
                </a:r>
                <a:endParaRPr lang="zh-CN" altLang="en-US" sz="2400" noProof="1">
                  <a:solidFill>
                    <a:schemeClr val="tx1"/>
                  </a:solidFill>
                  <a:latin typeface="+mn-ea"/>
                  <a:sym typeface="+mn-ea"/>
                </a:endParaRPr>
              </a:p>
              <a:p>
                <a:pPr algn="just">
                  <a:spcBef>
                    <a:spcPts val="600"/>
                  </a:spcBef>
                  <a:spcAft>
                    <a:spcPts val="0"/>
                  </a:spcAft>
                  <a:defRPr/>
                </a:pPr>
                <a:r>
                  <a:rPr lang="en-US" altLang="zh-CN" sz="2400" kern="100" dirty="0">
                    <a:latin typeface="+mn-ea"/>
                  </a:rPr>
                  <a:t>    </a:t>
                </a:r>
                <a:r>
                  <a:rPr lang="en-US" altLang="zh-CN" sz="2400" kern="100" dirty="0" smtClean="0">
                    <a:latin typeface="+mn-ea"/>
                  </a:rPr>
                  <a:t>1</a:t>
                </a:r>
                <a:r>
                  <a:rPr lang="en-US" altLang="zh-CN" sz="2400" kern="100" dirty="0">
                    <a:latin typeface="+mn-ea"/>
                  </a:rPr>
                  <a:t>.</a:t>
                </a:r>
                <a:r>
                  <a:rPr lang="zh-CN" altLang="zh-CN" sz="2400" kern="100" dirty="0">
                    <a:latin typeface="+mn-ea"/>
                  </a:rPr>
                  <a:t>《××××学会关于提前（或延期）换届的请示》（应标明文号、签发人、联系人、联系电话。注明提前或延期换届的理由、拟换届的时间、理事会审议情况等）；</a:t>
                </a:r>
                <a:endParaRPr lang="zh-CN" altLang="zh-CN" sz="2400" kern="100" dirty="0">
                  <a:latin typeface="+mn-ea"/>
                </a:endParaRPr>
              </a:p>
              <a:p>
                <a:pPr algn="just">
                  <a:spcBef>
                    <a:spcPts val="600"/>
                  </a:spcBef>
                  <a:spcAft>
                    <a:spcPts val="0"/>
                  </a:spcAft>
                  <a:defRPr/>
                </a:pPr>
                <a:r>
                  <a:rPr lang="en-US" altLang="zh-CN" sz="2400" kern="100" dirty="0">
                    <a:latin typeface="+mn-ea"/>
                  </a:rPr>
                  <a:t>    </a:t>
                </a:r>
                <a:r>
                  <a:rPr lang="en-US" altLang="zh-CN" sz="2400" kern="100" dirty="0" smtClean="0">
                    <a:latin typeface="+mn-ea"/>
                  </a:rPr>
                  <a:t>2</a:t>
                </a:r>
                <a:r>
                  <a:rPr lang="en-US" altLang="zh-CN" sz="2400" kern="100" dirty="0">
                    <a:latin typeface="+mn-ea"/>
                  </a:rPr>
                  <a:t>.</a:t>
                </a:r>
                <a:r>
                  <a:rPr lang="zh-CN" altLang="zh-CN" sz="2400" kern="100" dirty="0">
                    <a:solidFill>
                      <a:srgbClr val="FF0000"/>
                    </a:solidFill>
                    <a:latin typeface="+mn-ea"/>
                  </a:rPr>
                  <a:t>《社会团体提前</a:t>
                </a:r>
                <a:r>
                  <a:rPr lang="en-US" altLang="zh-CN" sz="2400" kern="100" dirty="0">
                    <a:solidFill>
                      <a:srgbClr val="FF0000"/>
                    </a:solidFill>
                    <a:latin typeface="+mn-ea"/>
                  </a:rPr>
                  <a:t>/</a:t>
                </a:r>
                <a:r>
                  <a:rPr lang="zh-CN" altLang="zh-CN" sz="2400" kern="100" dirty="0">
                    <a:solidFill>
                      <a:srgbClr val="FF0000"/>
                    </a:solidFill>
                    <a:latin typeface="+mn-ea"/>
                  </a:rPr>
                  <a:t>延期换届申请表》</a:t>
                </a:r>
                <a:r>
                  <a:rPr lang="zh-CN" altLang="zh-CN" sz="2400" kern="100" dirty="0">
                    <a:latin typeface="+mn-ea"/>
                  </a:rPr>
                  <a:t>（编号</a:t>
                </a:r>
                <a:r>
                  <a:rPr lang="en-US" altLang="zh-CN" sz="2400" kern="100" dirty="0">
                    <a:latin typeface="+mn-ea"/>
                  </a:rPr>
                  <a:t>:14</a:t>
                </a:r>
                <a:r>
                  <a:rPr lang="zh-CN" altLang="zh-CN" sz="2400" kern="100" dirty="0">
                    <a:latin typeface="+mn-ea"/>
                  </a:rPr>
                  <a:t>号）；</a:t>
                </a:r>
                <a:endParaRPr lang="zh-CN" altLang="zh-CN" sz="2400" kern="100" dirty="0">
                  <a:latin typeface="+mn-ea"/>
                </a:endParaRPr>
              </a:p>
              <a:p>
                <a:pPr algn="just">
                  <a:spcBef>
                    <a:spcPts val="600"/>
                  </a:spcBef>
                  <a:spcAft>
                    <a:spcPts val="0"/>
                  </a:spcAft>
                  <a:defRPr/>
                </a:pPr>
                <a:r>
                  <a:rPr lang="en-US" altLang="zh-CN" sz="2400" kern="100" dirty="0">
                    <a:latin typeface="+mn-ea"/>
                  </a:rPr>
                  <a:t>    </a:t>
                </a:r>
                <a:r>
                  <a:rPr lang="en-US" altLang="zh-CN" sz="2400" kern="100" dirty="0" smtClean="0">
                    <a:latin typeface="+mn-ea"/>
                  </a:rPr>
                  <a:t>3</a:t>
                </a:r>
                <a:r>
                  <a:rPr lang="en-US" altLang="zh-CN" sz="2400" kern="100" dirty="0">
                    <a:latin typeface="+mn-ea"/>
                  </a:rPr>
                  <a:t>.</a:t>
                </a:r>
                <a:r>
                  <a:rPr lang="zh-CN" altLang="zh-CN" sz="2400" kern="100" dirty="0">
                    <a:latin typeface="+mn-ea"/>
                  </a:rPr>
                  <a:t>理事会会议纪要及签到表（加盖学会印章）；</a:t>
                </a:r>
                <a:endParaRPr lang="zh-CN" altLang="zh-CN" sz="2400" kern="100" dirty="0">
                  <a:latin typeface="+mn-ea"/>
                </a:endParaRPr>
              </a:p>
              <a:p>
                <a:pPr algn="just">
                  <a:spcBef>
                    <a:spcPts val="600"/>
                  </a:spcBef>
                  <a:spcAft>
                    <a:spcPts val="0"/>
                  </a:spcAft>
                  <a:defRPr/>
                </a:pPr>
                <a:r>
                  <a:rPr lang="en-US" altLang="zh-CN" sz="2400" kern="100" dirty="0">
                    <a:latin typeface="+mn-ea"/>
                  </a:rPr>
                  <a:t>    </a:t>
                </a:r>
                <a:r>
                  <a:rPr lang="en-US" altLang="zh-CN" sz="2400" kern="100" dirty="0" smtClean="0">
                    <a:latin typeface="+mn-ea"/>
                  </a:rPr>
                  <a:t>4</a:t>
                </a:r>
                <a:r>
                  <a:rPr lang="en-US" altLang="zh-CN" sz="2400" kern="100" dirty="0">
                    <a:latin typeface="+mn-ea"/>
                  </a:rPr>
                  <a:t>.</a:t>
                </a:r>
                <a:r>
                  <a:rPr lang="zh-CN" altLang="zh-CN" sz="2400" kern="100" dirty="0">
                    <a:latin typeface="+mn-ea"/>
                  </a:rPr>
                  <a:t>其他需要说明的材料。</a:t>
                </a:r>
                <a:endParaRPr lang="en-US" altLang="zh-CN" sz="2400" kern="100" dirty="0">
                  <a:latin typeface="+mn-ea"/>
                </a:endParaRPr>
              </a:p>
              <a:p>
                <a:pPr algn="just">
                  <a:lnSpc>
                    <a:spcPct val="130000"/>
                  </a:lnSpc>
                  <a:spcAft>
                    <a:spcPts val="0"/>
                  </a:spcAft>
                  <a:defRPr/>
                </a:pPr>
                <a:endParaRPr lang="zh-CN" altLang="en-US" sz="1600" noProof="1">
                  <a:solidFill>
                    <a:schemeClr val="tx1"/>
                  </a:solidFill>
                  <a:latin typeface="+mn-ea"/>
                </a:endParaRPr>
              </a:p>
              <a:p>
                <a:pPr fontAlgn="auto">
                  <a:lnSpc>
                    <a:spcPct val="130000"/>
                  </a:lnSpc>
                  <a:defRPr/>
                </a:pPr>
                <a:r>
                  <a:rPr lang="zh-CN" altLang="en-US" sz="2400" noProof="1">
                    <a:latin typeface="+mn-ea"/>
                  </a:rPr>
                  <a:t>形式说明：</a:t>
                </a:r>
                <a:endParaRPr lang="en-US" altLang="zh-CN" sz="2400" noProof="1">
                  <a:latin typeface="+mn-ea"/>
                </a:endParaRPr>
              </a:p>
              <a:p>
                <a:pPr fontAlgn="auto">
                  <a:lnSpc>
                    <a:spcPct val="130000"/>
                  </a:lnSpc>
                  <a:defRPr/>
                </a:pPr>
                <a:r>
                  <a:rPr lang="zh-CN" altLang="en-US" sz="2400" noProof="1">
                    <a:solidFill>
                      <a:schemeClr val="tx1"/>
                    </a:solidFill>
                    <a:latin typeface="+mn-ea"/>
                  </a:rPr>
                  <a:t>    电子版（</a:t>
                </a:r>
                <a:r>
                  <a:rPr lang="en-US" altLang="zh-CN" sz="2400" noProof="1">
                    <a:solidFill>
                      <a:schemeClr val="tx1"/>
                    </a:solidFill>
                    <a:latin typeface="+mn-ea"/>
                  </a:rPr>
                  <a:t>PDF</a:t>
                </a:r>
                <a:r>
                  <a:rPr lang="zh-CN" altLang="en-US" sz="2400" noProof="1">
                    <a:solidFill>
                      <a:schemeClr val="tx1"/>
                    </a:solidFill>
                    <a:latin typeface="+mn-ea"/>
                  </a:rPr>
                  <a:t>版）：每份材料单独扫描，一式一份；</a:t>
                </a:r>
                <a:endParaRPr lang="zh-CN" altLang="en-US" sz="2400" noProof="1">
                  <a:solidFill>
                    <a:schemeClr val="tx1"/>
                  </a:solidFill>
                  <a:latin typeface="+mn-ea"/>
                </a:endParaRPr>
              </a:p>
              <a:p>
                <a:pPr fontAlgn="auto">
                  <a:lnSpc>
                    <a:spcPct val="130000"/>
                  </a:lnSpc>
                  <a:defRPr/>
                </a:pPr>
                <a:r>
                  <a:rPr lang="zh-CN" altLang="en-US" sz="2400" noProof="1">
                    <a:solidFill>
                      <a:schemeClr val="tx1"/>
                    </a:solidFill>
                    <a:latin typeface="+mn-ea"/>
                  </a:rPr>
                  <a:t>    纸质版：材料</a:t>
                </a:r>
                <a:r>
                  <a:rPr lang="en-US" altLang="zh-CN" sz="2400" noProof="1">
                    <a:solidFill>
                      <a:schemeClr val="tx1"/>
                    </a:solidFill>
                    <a:latin typeface="+mn-ea"/>
                  </a:rPr>
                  <a:t>2</a:t>
                </a:r>
                <a:r>
                  <a:rPr lang="zh-CN" altLang="en-US" sz="2400" noProof="1">
                    <a:solidFill>
                      <a:schemeClr val="tx1"/>
                    </a:solidFill>
                    <a:latin typeface="+mn-ea"/>
                  </a:rPr>
                  <a:t>一式二份，其他材料一式一份。</a:t>
                </a:r>
                <a:endParaRPr lang="zh-CN" altLang="en-US" sz="2400" noProof="1">
                  <a:solidFill>
                    <a:schemeClr val="tx1"/>
                  </a:solidFill>
                  <a:latin typeface="+mn-ea"/>
                </a:endParaRPr>
              </a:p>
            </p:txBody>
          </p:sp>
        </p:grpSp>
        <p:sp>
          <p:nvSpPr>
            <p:cNvPr id="24" name="圆角矩形 23"/>
            <p:cNvSpPr/>
            <p:nvPr/>
          </p:nvSpPr>
          <p:spPr>
            <a:xfrm>
              <a:off x="2899035" y="1554302"/>
              <a:ext cx="960492" cy="161290"/>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7176" name="文本框 51"/>
            <p:cNvSpPr txBox="1">
              <a:spLocks noChangeArrowheads="1"/>
            </p:cNvSpPr>
            <p:nvPr/>
          </p:nvSpPr>
          <p:spPr bwMode="auto">
            <a:xfrm>
              <a:off x="2899035" y="1581019"/>
              <a:ext cx="986387" cy="1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a:solidFill>
                    <a:schemeClr val="bg1"/>
                  </a:solidFill>
                  <a:latin typeface="黑体" panose="02010609060101010101" pitchFamily="49" charset="-122"/>
                  <a:ea typeface="黑体" panose="02010609060101010101" pitchFamily="49" charset="-122"/>
                </a:rPr>
                <a:t>延期换届</a:t>
              </a:r>
              <a:endParaRPr lang="zh-CN" altLang="en-US" sz="3000">
                <a:solidFill>
                  <a:schemeClr val="bg1"/>
                </a:solidFill>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754"/>
            <a:ext cx="5218146" cy="659220"/>
          </a:xfrm>
        </p:spPr>
        <p:txBody>
          <a:bodyPr>
            <a:noAutofit/>
          </a:bodyPr>
          <a:lstStyle/>
          <a:p>
            <a:r>
              <a:rPr lang="zh-CN" altLang="en-US" sz="4000" dirty="0"/>
              <a:t>学会年检重要事项</a:t>
            </a:r>
            <a:endParaRPr lang="zh-CN" altLang="en-US" sz="4000" dirty="0"/>
          </a:p>
        </p:txBody>
      </p:sp>
      <p:sp>
        <p:nvSpPr>
          <p:cNvPr id="3" name="内容占位符 2"/>
          <p:cNvSpPr>
            <a:spLocks noGrp="1"/>
          </p:cNvSpPr>
          <p:nvPr>
            <p:ph idx="1"/>
          </p:nvPr>
        </p:nvSpPr>
        <p:spPr>
          <a:xfrm>
            <a:off x="457200" y="1268820"/>
            <a:ext cx="8229600" cy="5400450"/>
          </a:xfrm>
        </p:spPr>
        <p:txBody>
          <a:bodyPr>
            <a:normAutofit fontScale="85000" lnSpcReduction="10000"/>
          </a:bodyPr>
          <a:lstStyle/>
          <a:p>
            <a:pPr>
              <a:lnSpc>
                <a:spcPct val="140000"/>
              </a:lnSpc>
              <a:buFont typeface="Wingdings" panose="05000000000000000000" pitchFamily="2" charset="2"/>
              <a:buChar char="l"/>
            </a:pPr>
            <a:r>
              <a:rPr lang="zh-CN" altLang="en-US" sz="2400" b="1" dirty="0" smtClean="0">
                <a:latin typeface="+mn-ea"/>
              </a:rPr>
              <a:t>开</a:t>
            </a:r>
            <a:r>
              <a:rPr lang="zh-CN" altLang="en-US" sz="2400" b="1" dirty="0">
                <a:latin typeface="+mn-ea"/>
              </a:rPr>
              <a:t>网时间：</a:t>
            </a:r>
            <a:r>
              <a:rPr lang="en-US" altLang="zh-CN" sz="2400" dirty="0" smtClean="0">
                <a:latin typeface="+mn-ea"/>
              </a:rPr>
              <a:t>2022</a:t>
            </a:r>
            <a:r>
              <a:rPr lang="zh-CN" altLang="en-US" sz="2400" dirty="0" smtClean="0">
                <a:latin typeface="+mn-ea"/>
              </a:rPr>
              <a:t>年</a:t>
            </a:r>
            <a:r>
              <a:rPr lang="en-US" altLang="zh-CN" sz="2400" dirty="0" smtClean="0">
                <a:latin typeface="+mn-ea"/>
              </a:rPr>
              <a:t>3-5</a:t>
            </a:r>
            <a:r>
              <a:rPr lang="zh-CN" altLang="en-US" sz="2400" dirty="0" smtClean="0">
                <a:latin typeface="+mn-ea"/>
              </a:rPr>
              <a:t>月（</a:t>
            </a:r>
            <a:r>
              <a:rPr lang="en-US" altLang="zh-CN" sz="2400" dirty="0" smtClean="0"/>
              <a:t>6</a:t>
            </a:r>
            <a:r>
              <a:rPr lang="zh-CN" altLang="zh-CN" sz="2400" dirty="0"/>
              <a:t>月</a:t>
            </a:r>
            <a:r>
              <a:rPr lang="en-US" altLang="zh-CN" sz="2400" dirty="0"/>
              <a:t>1</a:t>
            </a:r>
            <a:r>
              <a:rPr lang="zh-CN" altLang="zh-CN" sz="2400" dirty="0"/>
              <a:t>日起网上填报通道将</a:t>
            </a:r>
            <a:r>
              <a:rPr lang="zh-CN" altLang="zh-CN" sz="2400" dirty="0" smtClean="0"/>
              <a:t>关闭</a:t>
            </a:r>
            <a:r>
              <a:rPr lang="zh-CN" altLang="en-US" sz="2400" dirty="0" smtClean="0">
                <a:latin typeface="+mn-ea"/>
              </a:rPr>
              <a:t>）</a:t>
            </a:r>
            <a:endParaRPr lang="zh-CN" altLang="en-US" sz="2400" dirty="0">
              <a:latin typeface="+mn-ea"/>
            </a:endParaRPr>
          </a:p>
          <a:p>
            <a:pPr>
              <a:lnSpc>
                <a:spcPct val="140000"/>
              </a:lnSpc>
              <a:buFont typeface="Wingdings" panose="05000000000000000000" pitchFamily="2" charset="2"/>
              <a:buChar char="l"/>
            </a:pPr>
            <a:r>
              <a:rPr lang="zh-CN" altLang="en-US" sz="2400" b="1" dirty="0">
                <a:latin typeface="+mn-ea"/>
              </a:rPr>
              <a:t>填报网址</a:t>
            </a:r>
            <a:r>
              <a:rPr lang="zh-CN" altLang="en-US" sz="2400" b="1" dirty="0" smtClean="0">
                <a:latin typeface="+mn-ea"/>
              </a:rPr>
              <a:t>：</a:t>
            </a:r>
            <a:r>
              <a:rPr lang="en-US" altLang="zh-CN" sz="2500" u="sng" dirty="0">
                <a:solidFill>
                  <a:srgbClr val="FF0000"/>
                </a:solidFill>
                <a:latin typeface="+mn-ea"/>
                <a:hlinkClick r:id="rId1"/>
              </a:rPr>
              <a:t>https://</a:t>
            </a:r>
            <a:r>
              <a:rPr lang="en-US" altLang="zh-CN" sz="2500" u="sng" dirty="0">
                <a:solidFill>
                  <a:srgbClr val="FF0000"/>
                </a:solidFill>
                <a:latin typeface="+mn-ea"/>
                <a:hlinkClick r:id="rId1"/>
              </a:rPr>
              <a:t>chinanpo.mca.gov.cn</a:t>
            </a:r>
            <a:endParaRPr lang="zh-CN" altLang="en-US" sz="2500" u="sng" dirty="0">
              <a:solidFill>
                <a:srgbClr val="FF0000"/>
              </a:solidFill>
              <a:latin typeface="+mn-ea"/>
            </a:endParaRPr>
          </a:p>
          <a:p>
            <a:pPr>
              <a:lnSpc>
                <a:spcPct val="140000"/>
              </a:lnSpc>
              <a:buFont typeface="Wingdings" panose="05000000000000000000" pitchFamily="2" charset="2"/>
              <a:buChar char="l"/>
            </a:pPr>
            <a:r>
              <a:rPr lang="zh-CN" altLang="en-US" sz="2400" b="1" dirty="0" smtClean="0">
                <a:latin typeface="+mn-ea"/>
              </a:rPr>
              <a:t>填报流程</a:t>
            </a:r>
            <a:r>
              <a:rPr lang="zh-CN" altLang="en-US" sz="2400" b="1" dirty="0" smtClean="0">
                <a:latin typeface="+mn-ea"/>
              </a:rPr>
              <a:t>：</a:t>
            </a:r>
            <a:r>
              <a:rPr lang="zh-CN" altLang="en-US" sz="2400" dirty="0" smtClean="0">
                <a:latin typeface="+mn-ea"/>
              </a:rPr>
              <a:t>网上填报、提交、打印过程版（</a:t>
            </a:r>
            <a:r>
              <a:rPr lang="en-US" altLang="zh-CN" sz="2400" dirty="0" smtClean="0">
                <a:latin typeface="+mn-ea"/>
              </a:rPr>
              <a:t>1</a:t>
            </a:r>
            <a:r>
              <a:rPr lang="zh-CN" altLang="en-US" sz="2400" dirty="0" smtClean="0">
                <a:latin typeface="+mn-ea"/>
              </a:rPr>
              <a:t>份，不用签字）、邮寄过程版（</a:t>
            </a:r>
            <a:r>
              <a:rPr lang="en-US" altLang="zh-CN" sz="2400" dirty="0" smtClean="0">
                <a:latin typeface="+mn-ea"/>
              </a:rPr>
              <a:t>3</a:t>
            </a:r>
            <a:r>
              <a:rPr lang="zh-CN" altLang="en-US" sz="2400" dirty="0" smtClean="0">
                <a:latin typeface="+mn-ea"/>
              </a:rPr>
              <a:t>月</a:t>
            </a:r>
            <a:r>
              <a:rPr lang="en-US" altLang="zh-CN" sz="2400" dirty="0" smtClean="0">
                <a:latin typeface="+mn-ea"/>
              </a:rPr>
              <a:t>31</a:t>
            </a:r>
            <a:r>
              <a:rPr lang="zh-CN" altLang="en-US" sz="2400" dirty="0" smtClean="0">
                <a:latin typeface="+mn-ea"/>
              </a:rPr>
              <a:t>日前）、预审退回、修改、预审通过、打印终版（</a:t>
            </a:r>
            <a:r>
              <a:rPr lang="en-US" altLang="zh-CN" sz="2400" dirty="0" smtClean="0">
                <a:latin typeface="+mn-ea"/>
              </a:rPr>
              <a:t>2</a:t>
            </a:r>
            <a:r>
              <a:rPr lang="zh-CN" altLang="en-US" sz="2400" dirty="0" smtClean="0">
                <a:latin typeface="+mn-ea"/>
              </a:rPr>
              <a:t>份）、签字盖章、报送正式版（</a:t>
            </a:r>
            <a:r>
              <a:rPr lang="en-US" altLang="zh-CN" sz="2400" dirty="0" smtClean="0">
                <a:latin typeface="+mn-ea"/>
              </a:rPr>
              <a:t>5</a:t>
            </a:r>
            <a:r>
              <a:rPr lang="zh-CN" altLang="en-US" sz="2400" dirty="0" smtClean="0">
                <a:latin typeface="+mn-ea"/>
              </a:rPr>
              <a:t>月</a:t>
            </a:r>
            <a:r>
              <a:rPr lang="en-US" altLang="zh-CN" sz="2400" dirty="0" smtClean="0">
                <a:latin typeface="+mn-ea"/>
              </a:rPr>
              <a:t>20</a:t>
            </a:r>
            <a:r>
              <a:rPr lang="zh-CN" altLang="en-US" sz="2400" dirty="0" smtClean="0">
                <a:latin typeface="+mn-ea"/>
              </a:rPr>
              <a:t>日前）</a:t>
            </a:r>
            <a:endParaRPr lang="en-US" altLang="zh-CN" sz="2400" dirty="0" smtClean="0">
              <a:latin typeface="+mn-ea"/>
            </a:endParaRPr>
          </a:p>
          <a:p>
            <a:pPr>
              <a:lnSpc>
                <a:spcPct val="140000"/>
              </a:lnSpc>
              <a:buFont typeface="Wingdings" panose="05000000000000000000" pitchFamily="2" charset="2"/>
              <a:buChar char="l"/>
            </a:pPr>
            <a:r>
              <a:rPr lang="zh-CN" altLang="en-US" sz="2400" b="1" dirty="0">
                <a:latin typeface="+mn-ea"/>
              </a:rPr>
              <a:t>终版</a:t>
            </a:r>
            <a:r>
              <a:rPr lang="zh-CN" altLang="en-US" sz="2400" b="1" dirty="0" smtClean="0">
                <a:latin typeface="+mn-ea"/>
              </a:rPr>
              <a:t>材料</a:t>
            </a:r>
            <a:r>
              <a:rPr lang="zh-CN" altLang="en-US" sz="2400" b="1" dirty="0">
                <a:latin typeface="+mn-ea"/>
              </a:rPr>
              <a:t>（一式两份）</a:t>
            </a:r>
            <a:r>
              <a:rPr lang="zh-CN" altLang="en-US" sz="2400" b="1" dirty="0" smtClean="0">
                <a:latin typeface="+mn-ea"/>
              </a:rPr>
              <a:t>：</a:t>
            </a:r>
            <a:r>
              <a:rPr lang="zh-CN" altLang="en-US" sz="2400" dirty="0" smtClean="0">
                <a:solidFill>
                  <a:srgbClr val="FF0000"/>
                </a:solidFill>
                <a:latin typeface="+mn-ea"/>
              </a:rPr>
              <a:t>年度</a:t>
            </a:r>
            <a:r>
              <a:rPr lang="zh-CN" altLang="en-US" sz="2400" dirty="0">
                <a:solidFill>
                  <a:srgbClr val="FF0000"/>
                </a:solidFill>
                <a:latin typeface="+mn-ea"/>
              </a:rPr>
              <a:t>工作</a:t>
            </a:r>
            <a:r>
              <a:rPr lang="zh-CN" altLang="en-US" sz="2400" dirty="0" smtClean="0">
                <a:solidFill>
                  <a:srgbClr val="FF0000"/>
                </a:solidFill>
                <a:latin typeface="+mn-ea"/>
              </a:rPr>
              <a:t>报告书</a:t>
            </a:r>
            <a:r>
              <a:rPr lang="zh-CN" altLang="en-US" sz="2400" dirty="0" smtClean="0">
                <a:latin typeface="+mn-ea"/>
              </a:rPr>
              <a:t>（</a:t>
            </a:r>
            <a:r>
              <a:rPr lang="zh-CN" altLang="en-US" sz="2400" dirty="0">
                <a:latin typeface="+mn-ea"/>
              </a:rPr>
              <a:t>学会</a:t>
            </a:r>
            <a:r>
              <a:rPr lang="zh-CN" altLang="en-US" sz="2400" dirty="0">
                <a:solidFill>
                  <a:schemeClr val="tx1"/>
                </a:solidFill>
                <a:latin typeface="+mn-ea"/>
              </a:rPr>
              <a:t>理事长、法定代表人</a:t>
            </a:r>
            <a:r>
              <a:rPr lang="zh-CN" altLang="en-US" sz="2400" dirty="0">
                <a:latin typeface="+mn-ea"/>
              </a:rPr>
              <a:t>审核后在封面</a:t>
            </a:r>
            <a:r>
              <a:rPr lang="zh-CN" altLang="en-US" sz="2400" dirty="0">
                <a:solidFill>
                  <a:schemeClr val="tx1"/>
                </a:solidFill>
                <a:latin typeface="+mn-ea"/>
              </a:rPr>
              <a:t>签字</a:t>
            </a:r>
            <a:r>
              <a:rPr lang="zh-CN" altLang="en-US" sz="2400" dirty="0">
                <a:latin typeface="+mn-ea"/>
              </a:rPr>
              <a:t>，财务负责人审核相关内容后在相应位置签字，并加盖</a:t>
            </a:r>
            <a:r>
              <a:rPr lang="zh-CN" altLang="en-US" sz="2400" dirty="0" smtClean="0">
                <a:latin typeface="+mn-ea"/>
              </a:rPr>
              <a:t>学会</a:t>
            </a:r>
            <a:r>
              <a:rPr lang="zh-CN" altLang="en-US" sz="2400" dirty="0">
                <a:latin typeface="+mn-ea"/>
              </a:rPr>
              <a:t>印</a:t>
            </a:r>
            <a:r>
              <a:rPr lang="zh-CN" altLang="en-US" sz="2400" dirty="0" smtClean="0">
                <a:latin typeface="+mn-ea"/>
              </a:rPr>
              <a:t>章）、</a:t>
            </a:r>
            <a:r>
              <a:rPr lang="zh-CN" altLang="en-US" sz="2400" dirty="0" smtClean="0">
                <a:solidFill>
                  <a:srgbClr val="FF0000"/>
                </a:solidFill>
                <a:latin typeface="+mn-ea"/>
              </a:rPr>
              <a:t>社会</a:t>
            </a:r>
            <a:r>
              <a:rPr lang="zh-CN" altLang="en-US" sz="2400" dirty="0">
                <a:solidFill>
                  <a:srgbClr val="FF0000"/>
                </a:solidFill>
                <a:latin typeface="+mn-ea"/>
              </a:rPr>
              <a:t>团体法人登记证书（副本）</a:t>
            </a:r>
            <a:r>
              <a:rPr lang="zh-CN" altLang="en-US" sz="2400" dirty="0" smtClean="0">
                <a:solidFill>
                  <a:srgbClr val="FF0000"/>
                </a:solidFill>
                <a:latin typeface="+mn-ea"/>
              </a:rPr>
              <a:t>复印件</a:t>
            </a:r>
            <a:r>
              <a:rPr lang="zh-CN" altLang="en-US" sz="2400" dirty="0" smtClean="0">
                <a:latin typeface="+mn-ea"/>
              </a:rPr>
              <a:t>、</a:t>
            </a:r>
            <a:r>
              <a:rPr lang="zh-CN" altLang="en-US" sz="2400" dirty="0">
                <a:latin typeface="+mn-ea"/>
              </a:rPr>
              <a:t>收到</a:t>
            </a:r>
            <a:r>
              <a:rPr lang="zh-CN" altLang="en-US" sz="2400" dirty="0" smtClean="0">
                <a:latin typeface="+mn-ea"/>
              </a:rPr>
              <a:t>民政部社会组织</a:t>
            </a:r>
            <a:r>
              <a:rPr lang="zh-CN" altLang="en-US" sz="2400" dirty="0">
                <a:latin typeface="+mn-ea"/>
              </a:rPr>
              <a:t>管理局</a:t>
            </a:r>
            <a:r>
              <a:rPr lang="zh-CN" altLang="zh-CN" sz="2400" dirty="0">
                <a:latin typeface="+mn-ea"/>
              </a:rPr>
              <a:t>《社会团体年度检查整改通知书》或《社会团体年度检查改进建议书》</a:t>
            </a:r>
            <a:r>
              <a:rPr lang="zh-CN" altLang="en-US" sz="2400" dirty="0">
                <a:latin typeface="+mn-ea"/>
              </a:rPr>
              <a:t>的</a:t>
            </a:r>
            <a:r>
              <a:rPr lang="zh-CN" altLang="en-US" sz="2400" dirty="0" smtClean="0">
                <a:latin typeface="+mn-ea"/>
              </a:rPr>
              <a:t>，提交</a:t>
            </a:r>
            <a:r>
              <a:rPr lang="en-US" altLang="zh-CN" sz="2400" dirty="0" smtClean="0">
                <a:solidFill>
                  <a:srgbClr val="FF0000"/>
                </a:solidFill>
                <a:latin typeface="+mn-ea"/>
              </a:rPr>
              <a:t>2020</a:t>
            </a:r>
            <a:r>
              <a:rPr lang="zh-CN" altLang="en-US" sz="2400" dirty="0" smtClean="0">
                <a:solidFill>
                  <a:srgbClr val="FF0000"/>
                </a:solidFill>
                <a:latin typeface="+mn-ea"/>
              </a:rPr>
              <a:t>年</a:t>
            </a:r>
            <a:r>
              <a:rPr lang="zh-CN" altLang="en-US" sz="2400" dirty="0">
                <a:solidFill>
                  <a:srgbClr val="FF0000"/>
                </a:solidFill>
                <a:latin typeface="+mn-ea"/>
              </a:rPr>
              <a:t>年度检查</a:t>
            </a:r>
            <a:r>
              <a:rPr lang="zh-CN" altLang="en-US" sz="2400" dirty="0" smtClean="0">
                <a:solidFill>
                  <a:srgbClr val="FF0000"/>
                </a:solidFill>
                <a:latin typeface="+mn-ea"/>
              </a:rPr>
              <a:t>问题改进情况</a:t>
            </a:r>
            <a:endParaRPr lang="en-US" altLang="zh-CN" sz="2400" dirty="0" smtClean="0">
              <a:solidFill>
                <a:srgbClr val="FF0000"/>
              </a:solidFill>
              <a:latin typeface="+mn-ea"/>
            </a:endParaRPr>
          </a:p>
          <a:p>
            <a:pPr>
              <a:lnSpc>
                <a:spcPct val="140000"/>
              </a:lnSpc>
              <a:buFont typeface="Wingdings" panose="05000000000000000000" pitchFamily="2" charset="2"/>
              <a:buChar char="l"/>
            </a:pPr>
            <a:r>
              <a:rPr lang="zh-CN" altLang="en-US" sz="2400" b="1" dirty="0" smtClean="0">
                <a:latin typeface="+mn-ea"/>
              </a:rPr>
              <a:t>报送地址：</a:t>
            </a:r>
            <a:r>
              <a:rPr lang="zh-CN" altLang="en-US" sz="2400" dirty="0">
                <a:latin typeface="+mn-ea"/>
              </a:rPr>
              <a:t>中国科协学会服务中心学会组织处（北京市海淀区学院南路</a:t>
            </a:r>
            <a:r>
              <a:rPr lang="en-US" altLang="zh-CN" sz="2400" dirty="0">
                <a:latin typeface="+mn-ea"/>
              </a:rPr>
              <a:t>86</a:t>
            </a:r>
            <a:r>
              <a:rPr lang="zh-CN" altLang="en-US" sz="2400" dirty="0">
                <a:latin typeface="+mn-ea"/>
              </a:rPr>
              <a:t>号东</a:t>
            </a:r>
            <a:r>
              <a:rPr lang="en-US" altLang="zh-CN" sz="2400" dirty="0">
                <a:latin typeface="+mn-ea"/>
              </a:rPr>
              <a:t>518</a:t>
            </a:r>
            <a:r>
              <a:rPr lang="zh-CN" altLang="en-US" sz="2400" dirty="0" smtClean="0">
                <a:latin typeface="+mn-ea"/>
              </a:rPr>
              <a:t>室，</a:t>
            </a:r>
            <a:r>
              <a:rPr lang="en-US" altLang="zh-CN" sz="2400" dirty="0" smtClean="0">
                <a:latin typeface="+mn-ea"/>
              </a:rPr>
              <a:t>100081</a:t>
            </a:r>
            <a:r>
              <a:rPr lang="zh-CN" altLang="en-US" sz="2400" dirty="0" smtClean="0">
                <a:latin typeface="+mn-ea"/>
              </a:rPr>
              <a:t>）</a:t>
            </a:r>
            <a:endParaRPr lang="zh-CN" altLang="en-US" sz="2400" dirty="0">
              <a:latin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683676" y="476754"/>
            <a:ext cx="85677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noProof="1">
                <a:latin typeface="黑体" panose="02010609060101010101" pitchFamily="49" charset="-122"/>
                <a:ea typeface="黑体" panose="02010609060101010101" pitchFamily="49" charset="-122"/>
              </a:rPr>
              <a:t>全国学会组织管理信息平台网址</a:t>
            </a:r>
            <a:r>
              <a:rPr lang="zh-CN" altLang="en-US" sz="2400" noProof="1" smtClean="0">
                <a:latin typeface="黑体" panose="02010609060101010101" pitchFamily="49" charset="-122"/>
                <a:ea typeface="黑体" panose="02010609060101010101" pitchFamily="49" charset="-122"/>
              </a:rPr>
              <a:t>：</a:t>
            </a:r>
            <a:endParaRPr lang="en-US" altLang="zh-CN" sz="2400" noProof="1" smtClean="0">
              <a:latin typeface="黑体" panose="02010609060101010101" pitchFamily="49" charset="-122"/>
              <a:ea typeface="黑体" panose="02010609060101010101" pitchFamily="49" charset="-122"/>
            </a:endParaRPr>
          </a:p>
          <a:p>
            <a:r>
              <a:rPr lang="en-US" altLang="zh-CN" sz="2400" noProof="1" smtClean="0">
                <a:latin typeface="黑体" panose="02010609060101010101" pitchFamily="49" charset="-122"/>
                <a:ea typeface="黑体" panose="02010609060101010101" pitchFamily="49" charset="-122"/>
              </a:rPr>
              <a:t>http</a:t>
            </a:r>
            <a:r>
              <a:rPr lang="en-US" altLang="zh-CN" sz="2400" noProof="1">
                <a:latin typeface="黑体" panose="02010609060101010101" pitchFamily="49" charset="-122"/>
                <a:ea typeface="黑体" panose="02010609060101010101" pitchFamily="49" charset="-122"/>
              </a:rPr>
              <a:t>://xuehui.cast.org.cn</a:t>
            </a:r>
            <a:endParaRPr lang="en-US" altLang="en-US" sz="2400" noProof="1">
              <a:latin typeface="宋体" panose="02010600030101010101" pitchFamily="2" charset="-122"/>
            </a:endParaRPr>
          </a:p>
        </p:txBody>
      </p:sp>
      <p:pic>
        <p:nvPicPr>
          <p:cNvPr id="8195" name="Picture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664" y="1412832"/>
            <a:ext cx="8039822" cy="484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467658" y="476250"/>
            <a:ext cx="8169930" cy="83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400" noProof="1" smtClean="0">
                <a:latin typeface="黑体" panose="02010609060101010101" pitchFamily="49" charset="-122"/>
                <a:ea typeface="黑体" panose="02010609060101010101" pitchFamily="49" charset="-122"/>
              </a:rPr>
              <a:t>民政部中国社会</a:t>
            </a:r>
            <a:r>
              <a:rPr lang="zh-CN" altLang="en-US" sz="2400" noProof="1" smtClean="0">
                <a:latin typeface="黑体" panose="02010609060101010101" pitchFamily="49" charset="-122"/>
                <a:ea typeface="黑体" panose="02010609060101010101" pitchFamily="49" charset="-122"/>
              </a:rPr>
              <a:t>组织政务服务</a:t>
            </a:r>
            <a:r>
              <a:rPr lang="zh-CN" altLang="en-US" sz="2400" noProof="1" smtClean="0">
                <a:latin typeface="黑体" panose="02010609060101010101" pitchFamily="49" charset="-122"/>
                <a:ea typeface="黑体" panose="02010609060101010101" pitchFamily="49" charset="-122"/>
              </a:rPr>
              <a:t>平台</a:t>
            </a:r>
            <a:r>
              <a:rPr lang="zh-CN" altLang="en-US" sz="2400" noProof="1" smtClean="0">
                <a:latin typeface="黑体" panose="02010609060101010101" pitchFamily="49" charset="-122"/>
                <a:ea typeface="黑体" panose="02010609060101010101" pitchFamily="49" charset="-122"/>
              </a:rPr>
              <a:t>：</a:t>
            </a:r>
            <a:endParaRPr lang="en-US" altLang="zh-CN" sz="2400" noProof="1" smtClean="0">
              <a:latin typeface="黑体" panose="02010609060101010101" pitchFamily="49" charset="-122"/>
              <a:ea typeface="黑体" panose="02010609060101010101" pitchFamily="49" charset="-122"/>
            </a:endParaRPr>
          </a:p>
          <a:p>
            <a:pPr>
              <a:lnSpc>
                <a:spcPct val="120000"/>
              </a:lnSpc>
            </a:pPr>
            <a:r>
              <a:rPr lang="en-US" altLang="zh-CN" dirty="0" smtClean="0"/>
              <a:t>https</a:t>
            </a:r>
            <a:r>
              <a:rPr lang="en-US" altLang="zh-CN" dirty="0"/>
              <a:t>://www.chinanpo.gov.cn</a:t>
            </a:r>
            <a:endParaRPr lang="en-US" altLang="en-US" sz="2400" noProof="1">
              <a:latin typeface="宋体" panose="02010600030101010101"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0804" y="1412832"/>
            <a:ext cx="8169930" cy="50948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noChangeArrowheads="1"/>
          </p:cNvSpPr>
          <p:nvPr>
            <p:ph type="title"/>
          </p:nvPr>
        </p:nvSpPr>
        <p:spPr/>
        <p:txBody>
          <a:bodyPr/>
          <a:lstStyle/>
          <a:p>
            <a:pPr eaLnBrk="1" hangingPunct="1"/>
            <a:endParaRPr lang="zh-CN" altLang="en-US" smtClean="0"/>
          </a:p>
        </p:txBody>
      </p:sp>
      <p:grpSp>
        <p:nvGrpSpPr>
          <p:cNvPr id="10243" name="组合 20"/>
          <p:cNvGrpSpPr/>
          <p:nvPr/>
        </p:nvGrpSpPr>
        <p:grpSpPr bwMode="auto">
          <a:xfrm>
            <a:off x="272558" y="643783"/>
            <a:ext cx="8740775" cy="6129338"/>
            <a:chOff x="1372724" y="1510929"/>
            <a:chExt cx="4097347" cy="1591953"/>
          </a:xfrm>
        </p:grpSpPr>
        <p:grpSp>
          <p:nvGrpSpPr>
            <p:cNvPr id="10255" name="组合 22"/>
            <p:cNvGrpSpPr/>
            <p:nvPr/>
          </p:nvGrpSpPr>
          <p:grpSpPr bwMode="auto">
            <a:xfrm>
              <a:off x="1372724" y="1510929"/>
              <a:ext cx="4097347" cy="1591953"/>
              <a:chOff x="1372724" y="1510929"/>
              <a:chExt cx="4097347" cy="1591953"/>
            </a:xfrm>
          </p:grpSpPr>
          <p:sp>
            <p:nvSpPr>
              <p:cNvPr id="26" name="圆角矩形 25"/>
              <p:cNvSpPr/>
              <p:nvPr/>
            </p:nvSpPr>
            <p:spPr>
              <a:xfrm>
                <a:off x="1464256" y="1520825"/>
                <a:ext cx="4005815" cy="1582057"/>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27" name="圆角矩形 26"/>
              <p:cNvSpPr/>
              <p:nvPr/>
            </p:nvSpPr>
            <p:spPr>
              <a:xfrm>
                <a:off x="1372724" y="1510929"/>
                <a:ext cx="4005943" cy="1582057"/>
              </a:xfrm>
              <a:prstGeom prst="roundRect">
                <a:avLst>
                  <a:gd name="adj" fmla="val 13915"/>
                </a:avLst>
              </a:prstGeom>
            </p:spPr>
            <p:style>
              <a:lnRef idx="2">
                <a:schemeClr val="accent4"/>
              </a:lnRef>
              <a:fillRef idx="1">
                <a:schemeClr val="lt1"/>
              </a:fillRef>
              <a:effectRef idx="0">
                <a:schemeClr val="accent4"/>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endParaRPr lang="zh-CN" altLang="en-US" sz="2400" noProof="1">
                  <a:solidFill>
                    <a:schemeClr val="tx1"/>
                  </a:solidFill>
                  <a:effectLst>
                    <a:outerShdw blurRad="38100" dist="19050" dir="2700000" algn="tl" rotWithShape="0">
                      <a:schemeClr val="dk1">
                        <a:alpha val="40000"/>
                      </a:schemeClr>
                    </a:outerShdw>
                  </a:effectLst>
                  <a:latin typeface="仿宋_GB2312" panose="02010609030101010101" pitchFamily="49" charset="-122"/>
                  <a:ea typeface="仿宋_GB2312" panose="0201060903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a:p>
                <a:pPr fontAlgn="auto">
                  <a:defRPr/>
                </a:pPr>
                <a:endParaRPr lang="en-US" altLang="zh-CN" sz="2400" noProof="1">
                  <a:solidFill>
                    <a:schemeClr val="tx1"/>
                  </a:solidFill>
                  <a:latin typeface="黑体" panose="02010609060101010101" pitchFamily="49" charset="-122"/>
                  <a:ea typeface="黑体" panose="02010609060101010101" pitchFamily="49" charset="-122"/>
                </a:endParaRPr>
              </a:p>
            </p:txBody>
          </p:sp>
        </p:grpSp>
        <p:sp>
          <p:nvSpPr>
            <p:cNvPr id="24" name="圆角矩形 23"/>
            <p:cNvSpPr/>
            <p:nvPr/>
          </p:nvSpPr>
          <p:spPr>
            <a:xfrm>
              <a:off x="2899035" y="1579405"/>
              <a:ext cx="1033399" cy="161290"/>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a:latin typeface="黑体" panose="02010609060101010101" pitchFamily="49" charset="-122"/>
                  <a:ea typeface="黑体" panose="02010609060101010101" pitchFamily="49" charset="-122"/>
                </a:rPr>
                <a:t>换届方案报批</a:t>
              </a:r>
              <a:endParaRPr lang="zh-CN" altLang="en-US" sz="2400" noProof="1">
                <a:latin typeface="黑体" panose="02010609060101010101" pitchFamily="49" charset="-122"/>
                <a:ea typeface="黑体" panose="02010609060101010101" pitchFamily="49" charset="-122"/>
              </a:endParaRPr>
            </a:p>
          </p:txBody>
        </p:sp>
      </p:grpSp>
      <p:sp>
        <p:nvSpPr>
          <p:cNvPr id="10244" name="TextBox 4"/>
          <p:cNvSpPr txBox="1">
            <a:spLocks noChangeArrowheads="1"/>
          </p:cNvSpPr>
          <p:nvPr/>
        </p:nvSpPr>
        <p:spPr bwMode="auto">
          <a:xfrm>
            <a:off x="915592" y="1506539"/>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mn-ea"/>
                <a:ea typeface="+mn-ea"/>
              </a:rPr>
              <a:t>工作流程：</a:t>
            </a:r>
            <a:endParaRPr lang="zh-CN" altLang="en-US" sz="2400" dirty="0">
              <a:latin typeface="+mn-ea"/>
              <a:ea typeface="+mn-ea"/>
            </a:endParaRPr>
          </a:p>
        </p:txBody>
      </p:sp>
      <p:grpSp>
        <p:nvGrpSpPr>
          <p:cNvPr id="10245" name="组合 9"/>
          <p:cNvGrpSpPr/>
          <p:nvPr/>
        </p:nvGrpSpPr>
        <p:grpSpPr bwMode="auto">
          <a:xfrm>
            <a:off x="966671" y="2140371"/>
            <a:ext cx="7290217" cy="2192338"/>
            <a:chOff x="-100919" y="523875"/>
            <a:chExt cx="5746078" cy="866197"/>
          </a:xfrm>
        </p:grpSpPr>
        <p:sp>
          <p:nvSpPr>
            <p:cNvPr id="10250" name="AutoShape 240"/>
            <p:cNvSpPr>
              <a:spLocks noChangeArrowheads="1"/>
            </p:cNvSpPr>
            <p:nvPr/>
          </p:nvSpPr>
          <p:spPr bwMode="auto">
            <a:xfrm>
              <a:off x="1980937" y="527011"/>
              <a:ext cx="1605778" cy="857404"/>
            </a:xfrm>
            <a:prstGeom prst="flowChartAlternateProcess">
              <a:avLst/>
            </a:prstGeom>
            <a:solidFill>
              <a:srgbClr val="FFFFFF"/>
            </a:solidFill>
            <a:ln w="9525">
              <a:solidFill>
                <a:srgbClr val="000000"/>
              </a:solidFill>
              <a:miter lim="800000"/>
            </a:ln>
          </p:spPr>
          <p:txBody>
            <a:bodyPr/>
            <a:lstStyle/>
            <a:p>
              <a:r>
                <a:rPr lang="zh-CN" altLang="zh-CN" dirty="0">
                  <a:latin typeface="+mn-ea"/>
                  <a:ea typeface="+mn-ea"/>
                  <a:cs typeface="Times New Roman" panose="02020603050405020304" pitchFamily="18" charset="0"/>
                </a:rPr>
                <a:t>学会</a:t>
              </a:r>
              <a:r>
                <a:rPr lang="zh-CN" altLang="en-US" dirty="0">
                  <a:latin typeface="+mn-ea"/>
                  <a:ea typeface="+mn-ea"/>
                  <a:cs typeface="Times New Roman" panose="02020603050405020304" pitchFamily="18" charset="0"/>
                </a:rPr>
                <a:t>通过</a:t>
              </a:r>
              <a:r>
                <a:rPr lang="zh-CN" altLang="en-US" dirty="0">
                  <a:solidFill>
                    <a:srgbClr val="FF0000"/>
                  </a:solidFill>
                  <a:latin typeface="+mn-ea"/>
                  <a:ea typeface="+mn-ea"/>
                  <a:cs typeface="Times New Roman" panose="02020603050405020304" pitchFamily="18" charset="0"/>
                </a:rPr>
                <a:t>“全国学会组织管理信息平台”</a:t>
              </a:r>
              <a:r>
                <a:rPr lang="zh-CN" altLang="zh-CN" dirty="0">
                  <a:solidFill>
                    <a:srgbClr val="FF0000"/>
                  </a:solidFill>
                  <a:latin typeface="+mn-ea"/>
                  <a:ea typeface="+mn-ea"/>
                  <a:cs typeface="Times New Roman" panose="02020603050405020304" pitchFamily="18" charset="0"/>
                </a:rPr>
                <a:t> </a:t>
              </a:r>
              <a:r>
                <a:rPr lang="zh-CN" altLang="en-US" dirty="0">
                  <a:solidFill>
                    <a:srgbClr val="FF0000"/>
                  </a:solidFill>
                  <a:latin typeface="+mn-ea"/>
                  <a:ea typeface="+mn-ea"/>
                  <a:cs typeface="Times New Roman" panose="02020603050405020304" pitchFamily="18" charset="0"/>
                </a:rPr>
                <a:t>在线</a:t>
              </a:r>
              <a:r>
                <a:rPr lang="zh-CN" altLang="zh-CN" dirty="0">
                  <a:solidFill>
                    <a:srgbClr val="FF0000"/>
                  </a:solidFill>
                  <a:latin typeface="+mn-ea"/>
                  <a:ea typeface="+mn-ea"/>
                  <a:cs typeface="Times New Roman" panose="02020603050405020304" pitchFamily="18" charset="0"/>
                </a:rPr>
                <a:t>提交</a:t>
              </a:r>
              <a:r>
                <a:rPr lang="zh-CN" altLang="zh-CN" dirty="0">
                  <a:latin typeface="+mn-ea"/>
                  <a:ea typeface="+mn-ea"/>
                  <a:cs typeface="Times New Roman" panose="02020603050405020304" pitchFamily="18" charset="0"/>
                </a:rPr>
                <a:t>相关材料</a:t>
              </a:r>
              <a:r>
                <a:rPr lang="zh-CN" altLang="en-US" dirty="0">
                  <a:latin typeface="+mn-ea"/>
                  <a:ea typeface="+mn-ea"/>
                  <a:cs typeface="Times New Roman" panose="02020603050405020304" pitchFamily="18" charset="0"/>
                </a:rPr>
                <a:t>，学会</a:t>
              </a:r>
              <a:r>
                <a:rPr lang="zh-CN" altLang="en-US" dirty="0" smtClean="0">
                  <a:latin typeface="+mn-ea"/>
                  <a:ea typeface="+mn-ea"/>
                  <a:cs typeface="Times New Roman" panose="02020603050405020304" pitchFamily="18" charset="0"/>
                </a:rPr>
                <a:t>服务中心</a:t>
              </a:r>
              <a:r>
                <a:rPr lang="zh-CN" altLang="en-US" dirty="0" smtClean="0">
                  <a:solidFill>
                    <a:srgbClr val="FF0000"/>
                  </a:solidFill>
                  <a:latin typeface="+mn-ea"/>
                  <a:ea typeface="+mn-ea"/>
                  <a:cs typeface="Times New Roman" panose="02020603050405020304" pitchFamily="18" charset="0"/>
                </a:rPr>
                <a:t>在线</a:t>
              </a:r>
              <a:r>
                <a:rPr lang="zh-CN" altLang="en-US" dirty="0">
                  <a:solidFill>
                    <a:srgbClr val="FF0000"/>
                  </a:solidFill>
                  <a:latin typeface="+mn-ea"/>
                  <a:ea typeface="+mn-ea"/>
                  <a:cs typeface="Times New Roman" panose="02020603050405020304" pitchFamily="18" charset="0"/>
                </a:rPr>
                <a:t>审核</a:t>
              </a:r>
              <a:endParaRPr lang="zh-CN" altLang="zh-CN" dirty="0">
                <a:solidFill>
                  <a:srgbClr val="FF0000"/>
                </a:solidFill>
                <a:latin typeface="+mn-ea"/>
                <a:ea typeface="+mn-ea"/>
              </a:endParaRPr>
            </a:p>
          </p:txBody>
        </p:sp>
        <p:sp>
          <p:nvSpPr>
            <p:cNvPr id="10251" name="Line 254"/>
            <p:cNvSpPr>
              <a:spLocks noChangeShapeType="1"/>
            </p:cNvSpPr>
            <p:nvPr/>
          </p:nvSpPr>
          <p:spPr bwMode="auto">
            <a:xfrm>
              <a:off x="1562393" y="936625"/>
              <a:ext cx="358775"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52" name="Line 256"/>
            <p:cNvSpPr>
              <a:spLocks noChangeShapeType="1"/>
            </p:cNvSpPr>
            <p:nvPr/>
          </p:nvSpPr>
          <p:spPr bwMode="auto">
            <a:xfrm>
              <a:off x="3658754" y="936625"/>
              <a:ext cx="320675"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 name="AutoShape 227"/>
            <p:cNvSpPr>
              <a:spLocks noChangeArrowheads="1"/>
            </p:cNvSpPr>
            <p:nvPr/>
          </p:nvSpPr>
          <p:spPr bwMode="auto">
            <a:xfrm>
              <a:off x="4049483" y="530147"/>
              <a:ext cx="1595676" cy="859925"/>
            </a:xfrm>
            <a:prstGeom prst="flowChartAlternateProcess">
              <a:avLst/>
            </a:prstGeom>
            <a:solidFill>
              <a:srgbClr val="FFFFFF"/>
            </a:solidFill>
            <a:ln w="9525">
              <a:solidFill>
                <a:srgbClr val="000000"/>
              </a:solidFill>
              <a:miter lim="800000"/>
            </a:ln>
          </p:spPr>
          <p:txBody>
            <a:bodyPr/>
            <a:lstStyle/>
            <a:p>
              <a:pPr>
                <a:defRPr/>
              </a:pPr>
              <a:r>
                <a:rPr lang="zh-CN" altLang="en-US" dirty="0" smtClean="0">
                  <a:latin typeface="华文新魏" panose="02010800040101010101" pitchFamily="2" charset="-122"/>
                  <a:ea typeface="华文新魏" panose="02010800040101010101" pitchFamily="2" charset="-122"/>
                  <a:cs typeface="Times New Roman" panose="02020603050405020304" pitchFamily="18" charset="0"/>
                </a:rPr>
                <a:t>科学技术创新部学会发展处</a:t>
              </a:r>
              <a:r>
                <a:rPr lang="zh-CN" altLang="en-US" dirty="0">
                  <a:latin typeface="华文新魏" panose="02010800040101010101" pitchFamily="2" charset="-122"/>
                  <a:ea typeface="华文新魏" panose="02010800040101010101" pitchFamily="2" charset="-122"/>
                  <a:cs typeface="Times New Roman" panose="02020603050405020304" pitchFamily="18" charset="0"/>
                </a:rPr>
                <a:t>履行报批手续，通知学会凭</a:t>
              </a:r>
              <a:r>
                <a:rPr lang="zh-CN" altLang="en-US"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原件</a:t>
              </a:r>
              <a:r>
                <a:rPr lang="zh-CN" altLang="en-US" dirty="0">
                  <a:latin typeface="华文新魏" panose="02010800040101010101" pitchFamily="2" charset="-122"/>
                  <a:ea typeface="华文新魏" panose="02010800040101010101" pitchFamily="2" charset="-122"/>
                  <a:cs typeface="Times New Roman" panose="02020603050405020304" pitchFamily="18" charset="0"/>
                </a:rPr>
                <a:t>领取</a:t>
              </a:r>
              <a:r>
                <a:rPr lang="zh-CN" altLang="en-US"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批复</a:t>
              </a:r>
              <a:endParaRPr lang="zh-CN" altLang="zh-CN" sz="1050" dirty="0">
                <a:solidFill>
                  <a:srgbClr val="FF0000"/>
                </a:solidFill>
                <a:latin typeface="华文新魏" panose="02010800040101010101" pitchFamily="2" charset="-122"/>
                <a:ea typeface="华文新魏" panose="02010800040101010101" pitchFamily="2" charset="-122"/>
              </a:endParaRPr>
            </a:p>
            <a:p>
              <a:pPr eaLnBrk="0" hangingPunct="0">
                <a:defRPr/>
              </a:pPr>
              <a:endParaRPr lang="zh-CN" altLang="zh-CN" sz="2800" dirty="0"/>
            </a:p>
          </p:txBody>
        </p:sp>
        <p:sp>
          <p:nvSpPr>
            <p:cNvPr id="10254" name="AutoShape 223"/>
            <p:cNvSpPr>
              <a:spLocks noChangeArrowheads="1"/>
            </p:cNvSpPr>
            <p:nvPr/>
          </p:nvSpPr>
          <p:spPr bwMode="auto">
            <a:xfrm>
              <a:off x="-100919" y="523875"/>
              <a:ext cx="1578900" cy="863676"/>
            </a:xfrm>
            <a:prstGeom prst="flowChartAlternateProcess">
              <a:avLst/>
            </a:prstGeom>
            <a:solidFill>
              <a:srgbClr val="FFFFFF"/>
            </a:solidFill>
            <a:ln w="9525">
              <a:solidFill>
                <a:srgbClr val="000000"/>
              </a:solidFill>
              <a:miter lim="800000"/>
            </a:ln>
          </p:spPr>
          <p:txBody>
            <a:bodyPr/>
            <a:lstStyle/>
            <a:p>
              <a:r>
                <a:rPr lang="zh-CN" altLang="zh-CN" sz="2000" dirty="0">
                  <a:latin typeface="华文新魏" panose="02010800040101010101" pitchFamily="2" charset="-122"/>
                  <a:ea typeface="华文新魏" panose="02010800040101010101" pitchFamily="2" charset="-122"/>
                  <a:cs typeface="Times New Roman" panose="02020603050405020304" pitchFamily="18" charset="0"/>
                </a:rPr>
                <a:t>理事会任期届满前</a:t>
              </a:r>
              <a:r>
                <a:rPr lang="en-US" altLang="zh-CN" sz="2000" dirty="0">
                  <a:latin typeface="华文新魏" panose="02010800040101010101" pitchFamily="2" charset="-122"/>
                  <a:ea typeface="华文新魏" panose="02010800040101010101" pitchFamily="2" charset="-122"/>
                  <a:cs typeface="Times New Roman" panose="02020603050405020304" pitchFamily="18" charset="0"/>
                </a:rPr>
                <a:t>6</a:t>
              </a:r>
              <a:r>
                <a:rPr lang="zh-CN" altLang="en-US" sz="2000" dirty="0">
                  <a:latin typeface="华文新魏" panose="02010800040101010101" pitchFamily="2" charset="-122"/>
                  <a:ea typeface="华文新魏" panose="02010800040101010101" pitchFamily="2" charset="-122"/>
                  <a:cs typeface="Times New Roman" panose="02020603050405020304" pitchFamily="18" charset="0"/>
                </a:rPr>
                <a:t>个月，理事会（常务理事会）审议通过换届方案</a:t>
              </a:r>
              <a:endParaRPr lang="zh-CN" altLang="en-US" sz="2000" dirty="0">
                <a:latin typeface="华文新魏" panose="02010800040101010101" pitchFamily="2" charset="-122"/>
                <a:ea typeface="华文新魏" panose="02010800040101010101" pitchFamily="2" charset="-122"/>
              </a:endParaRPr>
            </a:p>
            <a:p>
              <a:pPr eaLnBrk="0" hangingPunct="0"/>
              <a:endParaRPr lang="zh-CN" altLang="en-US" sz="3200" dirty="0"/>
            </a:p>
          </p:txBody>
        </p:sp>
      </p:grpSp>
      <p:sp>
        <p:nvSpPr>
          <p:cNvPr id="1024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zh-CN"/>
          </a:p>
        </p:txBody>
      </p:sp>
      <p:sp>
        <p:nvSpPr>
          <p:cNvPr id="1024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zh-CN"/>
          </a:p>
        </p:txBody>
      </p:sp>
      <p:sp>
        <p:nvSpPr>
          <p:cNvPr id="10248" name="TextBox 24"/>
          <p:cNvSpPr txBox="1">
            <a:spLocks noChangeArrowheads="1"/>
          </p:cNvSpPr>
          <p:nvPr/>
        </p:nvSpPr>
        <p:spPr bwMode="auto">
          <a:xfrm>
            <a:off x="936906" y="4626909"/>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mn-ea"/>
                <a:ea typeface="+mn-ea"/>
              </a:rPr>
              <a:t>形式说明：</a:t>
            </a:r>
            <a:endParaRPr lang="zh-CN" altLang="en-US" sz="2400" dirty="0">
              <a:latin typeface="+mn-ea"/>
              <a:ea typeface="+mn-ea"/>
            </a:endParaRPr>
          </a:p>
        </p:txBody>
      </p:sp>
      <p:sp>
        <p:nvSpPr>
          <p:cNvPr id="28" name="TextBox 27"/>
          <p:cNvSpPr txBox="1"/>
          <p:nvPr/>
        </p:nvSpPr>
        <p:spPr>
          <a:xfrm>
            <a:off x="1115712" y="5215147"/>
            <a:ext cx="6680881" cy="892552"/>
          </a:xfrm>
          <a:prstGeom prst="rect">
            <a:avLst/>
          </a:prstGeom>
          <a:noFill/>
        </p:spPr>
        <p:txBody>
          <a:bodyPr wrap="square">
            <a:spAutoFit/>
          </a:bodyPr>
          <a:lstStyle/>
          <a:p>
            <a:pPr fontAlgn="auto">
              <a:lnSpc>
                <a:spcPct val="130000"/>
              </a:lnSpc>
              <a:defRPr/>
            </a:pPr>
            <a:r>
              <a:rPr lang="zh-CN" altLang="en-US" sz="2000" noProof="1">
                <a:latin typeface="+mn-ea"/>
                <a:ea typeface="+mn-ea"/>
              </a:rPr>
              <a:t>    电子版（</a:t>
            </a:r>
            <a:r>
              <a:rPr lang="en-US" altLang="zh-CN" sz="2000" noProof="1">
                <a:latin typeface="+mn-ea"/>
                <a:ea typeface="+mn-ea"/>
              </a:rPr>
              <a:t>PDF</a:t>
            </a:r>
            <a:r>
              <a:rPr lang="zh-CN" altLang="en-US" sz="2000" noProof="1">
                <a:latin typeface="+mn-ea"/>
                <a:ea typeface="+mn-ea"/>
              </a:rPr>
              <a:t>版）：每份材料单独扫描，一式一份；</a:t>
            </a:r>
            <a:endParaRPr lang="zh-CN" altLang="en-US" sz="2000" noProof="1">
              <a:latin typeface="+mn-ea"/>
              <a:ea typeface="+mn-ea"/>
            </a:endParaRPr>
          </a:p>
          <a:p>
            <a:pPr fontAlgn="auto">
              <a:lnSpc>
                <a:spcPct val="130000"/>
              </a:lnSpc>
              <a:defRPr/>
            </a:pPr>
            <a:r>
              <a:rPr lang="zh-CN" altLang="en-US" sz="2000" noProof="1">
                <a:latin typeface="+mn-ea"/>
                <a:ea typeface="+mn-ea"/>
              </a:rPr>
              <a:t>    纸质版：一式一份。</a:t>
            </a:r>
            <a:endParaRPr lang="zh-CN" altLang="en-US" sz="2200" kern="100" dirty="0">
              <a:latin typeface="+mn-ea"/>
              <a:ea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noChangeArrowheads="1"/>
          </p:cNvSpPr>
          <p:nvPr>
            <p:ph type="title"/>
          </p:nvPr>
        </p:nvSpPr>
        <p:spPr/>
        <p:txBody>
          <a:bodyPr/>
          <a:lstStyle/>
          <a:p>
            <a:pPr eaLnBrk="1" hangingPunct="1"/>
            <a:endParaRPr lang="zh-CN" altLang="en-US" smtClean="0"/>
          </a:p>
        </p:txBody>
      </p:sp>
      <p:sp>
        <p:nvSpPr>
          <p:cNvPr id="11268" name="TextBox 8"/>
          <p:cNvSpPr txBox="1">
            <a:spLocks noChangeArrowheads="1"/>
          </p:cNvSpPr>
          <p:nvPr/>
        </p:nvSpPr>
        <p:spPr bwMode="auto">
          <a:xfrm>
            <a:off x="825500" y="11969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黑体" panose="02010609060101010101" pitchFamily="49" charset="-122"/>
                <a:ea typeface="黑体" panose="02010609060101010101" pitchFamily="49" charset="-122"/>
              </a:rPr>
              <a:t>材料要求：</a:t>
            </a:r>
            <a:endParaRPr lang="zh-CN" altLang="en-US" sz="2400"/>
          </a:p>
        </p:txBody>
      </p:sp>
      <p:grpSp>
        <p:nvGrpSpPr>
          <p:cNvPr id="11269" name="组合 20"/>
          <p:cNvGrpSpPr/>
          <p:nvPr/>
        </p:nvGrpSpPr>
        <p:grpSpPr bwMode="auto">
          <a:xfrm>
            <a:off x="263525" y="404813"/>
            <a:ext cx="8484823" cy="6264458"/>
            <a:chOff x="1372724" y="1510929"/>
            <a:chExt cx="4097347" cy="1591953"/>
          </a:xfrm>
        </p:grpSpPr>
        <p:grpSp>
          <p:nvGrpSpPr>
            <p:cNvPr id="11274" name="组合 22"/>
            <p:cNvGrpSpPr/>
            <p:nvPr/>
          </p:nvGrpSpPr>
          <p:grpSpPr bwMode="auto">
            <a:xfrm>
              <a:off x="1372724" y="1510929"/>
              <a:ext cx="4097347" cy="1591953"/>
              <a:chOff x="1372724" y="1510929"/>
              <a:chExt cx="4097347" cy="1591953"/>
            </a:xfrm>
          </p:grpSpPr>
          <p:sp>
            <p:nvSpPr>
              <p:cNvPr id="13" name="圆角矩形 12"/>
              <p:cNvSpPr/>
              <p:nvPr/>
            </p:nvSpPr>
            <p:spPr>
              <a:xfrm>
                <a:off x="1464256" y="1520927"/>
                <a:ext cx="4005815" cy="158195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4" name="圆角矩形 13"/>
              <p:cNvSpPr/>
              <p:nvPr/>
            </p:nvSpPr>
            <p:spPr>
              <a:xfrm>
                <a:off x="1372724" y="1510929"/>
                <a:ext cx="4005943" cy="1549662"/>
              </a:xfrm>
              <a:prstGeom prst="roundRect">
                <a:avLst>
                  <a:gd name="adj" fmla="val 13915"/>
                </a:avLst>
              </a:prstGeom>
            </p:spPr>
            <p:style>
              <a:lnRef idx="2">
                <a:schemeClr val="accent4"/>
              </a:lnRef>
              <a:fillRef idx="1">
                <a:schemeClr val="lt1"/>
              </a:fillRef>
              <a:effectRef idx="0">
                <a:schemeClr val="accent4"/>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endParaRPr lang="zh-CN" altLang="en-US" sz="2400" noProof="1">
                  <a:solidFill>
                    <a:schemeClr val="tx1"/>
                  </a:solidFill>
                  <a:effectLst>
                    <a:outerShdw blurRad="38100" dist="19050" dir="2700000" algn="tl" rotWithShape="0">
                      <a:schemeClr val="dk1">
                        <a:alpha val="40000"/>
                      </a:schemeClr>
                    </a:outerShdw>
                  </a:effectLst>
                  <a:latin typeface="仿宋_GB2312" panose="02010609030101010101" pitchFamily="49" charset="-122"/>
                  <a:ea typeface="仿宋_GB2312" panose="02010609030101010101" pitchFamily="49" charset="-122"/>
                </a:endParaRPr>
              </a:p>
              <a:p>
                <a:pPr algn="just">
                  <a:spcBef>
                    <a:spcPts val="600"/>
                  </a:spcBef>
                  <a:spcAft>
                    <a:spcPts val="0"/>
                  </a:spcAft>
                  <a:defRPr/>
                </a:pPr>
                <a:r>
                  <a:rPr lang="en-US" altLang="zh-CN" sz="2400" kern="100" dirty="0"/>
                  <a:t>        </a:t>
                </a:r>
                <a:endParaRPr lang="zh-CN" altLang="en-US" sz="2400" kern="100" dirty="0"/>
              </a:p>
              <a:p>
                <a:pPr algn="just">
                  <a:spcBef>
                    <a:spcPts val="600"/>
                  </a:spcBef>
                  <a:spcAft>
                    <a:spcPts val="0"/>
                  </a:spcAft>
                  <a:defRPr/>
                </a:pPr>
                <a:endParaRPr lang="en-US" altLang="zh-CN" sz="2400" kern="100" dirty="0"/>
              </a:p>
              <a:p>
                <a:pPr algn="just">
                  <a:spcBef>
                    <a:spcPts val="600"/>
                  </a:spcBef>
                  <a:spcAft>
                    <a:spcPts val="0"/>
                  </a:spcAft>
                  <a:defRPr/>
                </a:pPr>
                <a:endParaRPr lang="en-US" altLang="zh-CN" sz="2400" kern="100" dirty="0"/>
              </a:p>
              <a:p>
                <a:pPr algn="just">
                  <a:spcBef>
                    <a:spcPts val="600"/>
                  </a:spcBef>
                  <a:spcAft>
                    <a:spcPts val="0"/>
                  </a:spcAft>
                  <a:defRPr/>
                </a:pPr>
                <a:endParaRPr lang="en-US" altLang="zh-CN" sz="2400" kern="100" dirty="0"/>
              </a:p>
              <a:p>
                <a:pPr algn="just">
                  <a:spcBef>
                    <a:spcPts val="600"/>
                  </a:spcBef>
                  <a:spcAft>
                    <a:spcPts val="0"/>
                  </a:spcAft>
                  <a:defRPr/>
                </a:pPr>
                <a:r>
                  <a:rPr lang="en-US" altLang="zh-CN" sz="2200" kern="100" dirty="0"/>
                  <a:t>        </a:t>
                </a:r>
                <a:endParaRPr lang="zh-CN" altLang="en-US" sz="2400" noProof="1">
                  <a:solidFill>
                    <a:schemeClr val="tx1"/>
                  </a:solidFill>
                  <a:latin typeface="仿宋_GB2312" panose="02010609030101010101" pitchFamily="49" charset="-122"/>
                  <a:ea typeface="仿宋_GB2312" panose="0201060903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p:txBody>
          </p:sp>
        </p:grpSp>
        <p:sp>
          <p:nvSpPr>
            <p:cNvPr id="12" name="圆角矩形 11"/>
            <p:cNvSpPr/>
            <p:nvPr/>
          </p:nvSpPr>
          <p:spPr>
            <a:xfrm>
              <a:off x="2899035" y="1554302"/>
              <a:ext cx="1100907" cy="161290"/>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a:latin typeface="黑体" panose="02010609060101010101" pitchFamily="49" charset="-122"/>
                  <a:ea typeface="黑体" panose="02010609060101010101" pitchFamily="49" charset="-122"/>
                </a:rPr>
                <a:t>换届方案报批</a:t>
              </a:r>
              <a:endParaRPr lang="zh-CN" altLang="en-US" sz="2400" noProof="1">
                <a:latin typeface="黑体" panose="02010609060101010101" pitchFamily="49" charset="-122"/>
                <a:ea typeface="黑体" panose="02010609060101010101" pitchFamily="49" charset="-122"/>
              </a:endParaRPr>
            </a:p>
          </p:txBody>
        </p:sp>
      </p:grpSp>
      <p:sp>
        <p:nvSpPr>
          <p:cNvPr id="11270" name="TextBox 14"/>
          <p:cNvSpPr txBox="1">
            <a:spLocks noChangeArrowheads="1"/>
          </p:cNvSpPr>
          <p:nvPr/>
        </p:nvSpPr>
        <p:spPr bwMode="auto">
          <a:xfrm>
            <a:off x="533601" y="1196975"/>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华文新魏" panose="02010800040101010101" pitchFamily="2" charset="-122"/>
                <a:ea typeface="华文新魏" panose="02010800040101010101" pitchFamily="2" charset="-122"/>
              </a:rPr>
              <a:t>材料要求：</a:t>
            </a:r>
            <a:endParaRPr lang="zh-CN" altLang="en-US" sz="2400" dirty="0">
              <a:latin typeface="华文新魏" panose="02010800040101010101" pitchFamily="2" charset="-122"/>
              <a:ea typeface="华文新魏" panose="02010800040101010101" pitchFamily="2" charset="-122"/>
            </a:endParaRPr>
          </a:p>
        </p:txBody>
      </p:sp>
      <p:sp>
        <p:nvSpPr>
          <p:cNvPr id="16" name="TextBox 15"/>
          <p:cNvSpPr txBox="1"/>
          <p:nvPr/>
        </p:nvSpPr>
        <p:spPr>
          <a:xfrm>
            <a:off x="458788" y="1773238"/>
            <a:ext cx="7929530" cy="3939540"/>
          </a:xfrm>
          <a:prstGeom prst="rect">
            <a:avLst/>
          </a:prstGeom>
          <a:noFill/>
        </p:spPr>
        <p:txBody>
          <a:bodyPr wrap="square">
            <a:spAutoFit/>
          </a:bodyPr>
          <a:lstStyle/>
          <a:p>
            <a:pPr algn="just">
              <a:spcBef>
                <a:spcPts val="600"/>
              </a:spcBef>
              <a:spcAft>
                <a:spcPts val="0"/>
              </a:spcAft>
              <a:defRPr/>
            </a:pPr>
            <a:r>
              <a:rPr lang="en-US" altLang="zh-CN" sz="2400" kern="100" dirty="0">
                <a:latin typeface="+mn-ea"/>
              </a:rPr>
              <a:t>        1</a:t>
            </a:r>
            <a:r>
              <a:rPr lang="en-US" altLang="zh-CN" sz="2400" kern="100" dirty="0" smtClean="0">
                <a:latin typeface="+mn-ea"/>
              </a:rPr>
              <a:t>.《××</a:t>
            </a:r>
            <a:r>
              <a:rPr lang="zh-CN" altLang="en-US" sz="2400" kern="100" dirty="0" smtClean="0">
                <a:latin typeface="+mn-ea"/>
              </a:rPr>
              <a:t>学会关于报送换届方案的</a:t>
            </a:r>
            <a:r>
              <a:rPr lang="zh-CN" altLang="en-US" sz="2400" b="1" kern="100" dirty="0">
                <a:solidFill>
                  <a:srgbClr val="FF0000"/>
                </a:solidFill>
                <a:latin typeface="+mn-ea"/>
              </a:rPr>
              <a:t>函</a:t>
            </a:r>
            <a:r>
              <a:rPr lang="en-US" altLang="zh-CN" sz="2400" kern="100" dirty="0" smtClean="0">
                <a:latin typeface="+mn-ea"/>
              </a:rPr>
              <a:t>》</a:t>
            </a:r>
            <a:r>
              <a:rPr lang="zh-CN" altLang="en-US" sz="2400" kern="100" dirty="0">
                <a:latin typeface="+mn-ea"/>
              </a:rPr>
              <a:t>（应标明文号、签发人、联系人、联系电话。内容包括换届时间、届次、筹备情况等）；</a:t>
            </a:r>
            <a:endParaRPr lang="zh-CN" altLang="en-US" sz="2400" kern="100" dirty="0">
              <a:latin typeface="+mn-ea"/>
            </a:endParaRPr>
          </a:p>
          <a:p>
            <a:pPr algn="just">
              <a:spcBef>
                <a:spcPts val="600"/>
              </a:spcBef>
              <a:spcAft>
                <a:spcPts val="0"/>
              </a:spcAft>
              <a:defRPr/>
            </a:pPr>
            <a:r>
              <a:rPr lang="en-US" altLang="zh-CN" sz="2400" kern="100" dirty="0">
                <a:latin typeface="+mn-ea"/>
              </a:rPr>
              <a:t>        2</a:t>
            </a:r>
            <a:r>
              <a:rPr lang="en-US" altLang="zh-CN" sz="2400" kern="100" dirty="0" smtClean="0">
                <a:latin typeface="+mn-ea"/>
              </a:rPr>
              <a:t>. </a:t>
            </a:r>
            <a:r>
              <a:rPr lang="zh-CN" altLang="en-US" sz="2400" b="1" kern="100" dirty="0" smtClean="0">
                <a:solidFill>
                  <a:srgbClr val="FF0000"/>
                </a:solidFill>
                <a:latin typeface="+mn-ea"/>
              </a:rPr>
              <a:t>换届</a:t>
            </a:r>
            <a:r>
              <a:rPr lang="zh-CN" altLang="en-US" sz="2400" b="1" kern="100" dirty="0">
                <a:solidFill>
                  <a:srgbClr val="FF0000"/>
                </a:solidFill>
                <a:latin typeface="+mn-ea"/>
              </a:rPr>
              <a:t>方案</a:t>
            </a:r>
            <a:r>
              <a:rPr lang="zh-CN" altLang="en-US" sz="2400" kern="100" dirty="0">
                <a:latin typeface="+mn-ea"/>
              </a:rPr>
              <a:t>（包括时间、地点、届次</a:t>
            </a:r>
            <a:r>
              <a:rPr lang="en-US" altLang="zh-CN" sz="2400" kern="100" dirty="0">
                <a:latin typeface="+mn-ea"/>
              </a:rPr>
              <a:t>,</a:t>
            </a:r>
            <a:r>
              <a:rPr lang="zh-CN" altLang="en-US" sz="2400" kern="100" dirty="0">
                <a:latin typeface="+mn-ea"/>
              </a:rPr>
              <a:t>会员代表的规模、组成原则和产生办法</a:t>
            </a:r>
            <a:r>
              <a:rPr lang="en-US" altLang="zh-CN" sz="2400" kern="100" dirty="0">
                <a:latin typeface="+mn-ea"/>
              </a:rPr>
              <a:t>,</a:t>
            </a:r>
            <a:r>
              <a:rPr lang="zh-CN" altLang="en-US" sz="2400" kern="100" dirty="0">
                <a:latin typeface="+mn-ea"/>
              </a:rPr>
              <a:t>理事会、常务理事会、监事会的规模、组成原则、人选条件、名额分配和产生办法，学会负责人的规模、组成原则、人选条件及产生方式，换届组织领导机构情况，筹备进度安排等）；</a:t>
            </a:r>
            <a:endParaRPr lang="zh-CN" altLang="en-US" sz="2400" kern="100" dirty="0">
              <a:latin typeface="+mn-ea"/>
            </a:endParaRPr>
          </a:p>
          <a:p>
            <a:pPr algn="just">
              <a:spcBef>
                <a:spcPts val="600"/>
              </a:spcBef>
              <a:spcAft>
                <a:spcPts val="0"/>
              </a:spcAft>
              <a:defRPr/>
            </a:pPr>
            <a:r>
              <a:rPr lang="en-US" altLang="zh-CN" sz="2400" kern="100" dirty="0">
                <a:latin typeface="+mn-ea"/>
              </a:rPr>
              <a:t>        3</a:t>
            </a:r>
            <a:r>
              <a:rPr lang="en-US" altLang="zh-CN" sz="2400" kern="100" dirty="0" smtClean="0">
                <a:latin typeface="+mn-ea"/>
              </a:rPr>
              <a:t>. </a:t>
            </a:r>
            <a:r>
              <a:rPr lang="zh-CN" altLang="en-US" sz="2400" kern="100" dirty="0" smtClean="0">
                <a:latin typeface="+mn-ea"/>
              </a:rPr>
              <a:t>理事会</a:t>
            </a:r>
            <a:r>
              <a:rPr lang="zh-CN" altLang="en-US" sz="2400" kern="100" dirty="0">
                <a:latin typeface="+mn-ea"/>
              </a:rPr>
              <a:t>（常务理事会）</a:t>
            </a:r>
            <a:r>
              <a:rPr lang="zh-CN" altLang="en-US" sz="2400" b="1" kern="100" dirty="0">
                <a:solidFill>
                  <a:srgbClr val="FF0000"/>
                </a:solidFill>
                <a:latin typeface="+mn-ea"/>
              </a:rPr>
              <a:t>会议纪要</a:t>
            </a:r>
            <a:r>
              <a:rPr lang="zh-CN" altLang="en-US" sz="2400" kern="100" dirty="0">
                <a:latin typeface="+mn-ea"/>
              </a:rPr>
              <a:t>及</a:t>
            </a:r>
            <a:r>
              <a:rPr lang="zh-CN" altLang="en-US" sz="2400" b="1" kern="100" dirty="0">
                <a:solidFill>
                  <a:srgbClr val="FF0000"/>
                </a:solidFill>
                <a:latin typeface="+mn-ea"/>
              </a:rPr>
              <a:t>签到表</a:t>
            </a:r>
            <a:r>
              <a:rPr lang="zh-CN" altLang="en-US" sz="2400" kern="100" dirty="0">
                <a:latin typeface="+mn-ea"/>
              </a:rPr>
              <a:t>（加盖学会印章）。</a:t>
            </a:r>
            <a:endParaRPr lang="zh-CN" altLang="en-US" sz="2400" kern="100" dirty="0">
              <a:latin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noChangeArrowheads="1"/>
          </p:cNvSpPr>
          <p:nvPr>
            <p:ph type="title"/>
          </p:nvPr>
        </p:nvSpPr>
        <p:spPr/>
        <p:txBody>
          <a:bodyPr/>
          <a:lstStyle/>
          <a:p>
            <a:pPr eaLnBrk="1" hangingPunct="1"/>
            <a:endParaRPr lang="zh-CN" altLang="en-US" smtClean="0"/>
          </a:p>
        </p:txBody>
      </p:sp>
      <p:sp>
        <p:nvSpPr>
          <p:cNvPr id="24" name="圆角矩形 23"/>
          <p:cNvSpPr/>
          <p:nvPr/>
        </p:nvSpPr>
        <p:spPr bwMode="auto">
          <a:xfrm>
            <a:off x="3591039" y="586335"/>
            <a:ext cx="2403379" cy="762170"/>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a:latin typeface="黑体" panose="02010609060101010101" pitchFamily="49" charset="-122"/>
                <a:ea typeface="黑体" panose="02010609060101010101" pitchFamily="49" charset="-122"/>
              </a:rPr>
              <a:t>换届方案报批</a:t>
            </a:r>
            <a:endParaRPr lang="zh-CN" altLang="en-US" sz="2400" noProof="1">
              <a:latin typeface="黑体" panose="02010609060101010101" pitchFamily="49" charset="-122"/>
              <a:ea typeface="黑体" panose="02010609060101010101" pitchFamily="49" charset="-122"/>
            </a:endParaRPr>
          </a:p>
        </p:txBody>
      </p:sp>
      <p:sp>
        <p:nvSpPr>
          <p:cNvPr id="11268" name="TextBox 8"/>
          <p:cNvSpPr txBox="1">
            <a:spLocks noChangeArrowheads="1"/>
          </p:cNvSpPr>
          <p:nvPr/>
        </p:nvSpPr>
        <p:spPr bwMode="auto">
          <a:xfrm>
            <a:off x="825500" y="11969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黑体" panose="02010609060101010101" pitchFamily="49" charset="-122"/>
                <a:ea typeface="黑体" panose="02010609060101010101" pitchFamily="49" charset="-122"/>
              </a:rPr>
              <a:t>材料要求：</a:t>
            </a:r>
            <a:endParaRPr lang="zh-CN" altLang="en-US" sz="2400"/>
          </a:p>
        </p:txBody>
      </p:sp>
      <p:grpSp>
        <p:nvGrpSpPr>
          <p:cNvPr id="11269" name="组合 20"/>
          <p:cNvGrpSpPr/>
          <p:nvPr/>
        </p:nvGrpSpPr>
        <p:grpSpPr bwMode="auto">
          <a:xfrm>
            <a:off x="263525" y="296529"/>
            <a:ext cx="8545785" cy="6552481"/>
            <a:chOff x="1372724" y="1510929"/>
            <a:chExt cx="4097347" cy="1591953"/>
          </a:xfrm>
        </p:grpSpPr>
        <p:grpSp>
          <p:nvGrpSpPr>
            <p:cNvPr id="11274" name="组合 22"/>
            <p:cNvGrpSpPr/>
            <p:nvPr/>
          </p:nvGrpSpPr>
          <p:grpSpPr bwMode="auto">
            <a:xfrm>
              <a:off x="1372724" y="1510929"/>
              <a:ext cx="4097347" cy="1591953"/>
              <a:chOff x="1372724" y="1510929"/>
              <a:chExt cx="4097347" cy="1591953"/>
            </a:xfrm>
          </p:grpSpPr>
          <p:sp>
            <p:nvSpPr>
              <p:cNvPr id="13" name="圆角矩形 12"/>
              <p:cNvSpPr/>
              <p:nvPr/>
            </p:nvSpPr>
            <p:spPr>
              <a:xfrm>
                <a:off x="1464256" y="1520927"/>
                <a:ext cx="4005815" cy="158195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4" name="圆角矩形 13"/>
              <p:cNvSpPr/>
              <p:nvPr/>
            </p:nvSpPr>
            <p:spPr>
              <a:xfrm>
                <a:off x="1372724" y="1510929"/>
                <a:ext cx="4005943" cy="1549662"/>
              </a:xfrm>
              <a:prstGeom prst="roundRect">
                <a:avLst>
                  <a:gd name="adj" fmla="val 13915"/>
                </a:avLst>
              </a:prstGeom>
            </p:spPr>
            <p:style>
              <a:lnRef idx="2">
                <a:schemeClr val="accent4"/>
              </a:lnRef>
              <a:fillRef idx="1">
                <a:schemeClr val="lt1"/>
              </a:fillRef>
              <a:effectRef idx="0">
                <a:schemeClr val="accent4"/>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endParaRPr lang="zh-CN" altLang="en-US" sz="2400" noProof="1">
                  <a:solidFill>
                    <a:schemeClr val="tx1"/>
                  </a:solidFill>
                  <a:effectLst>
                    <a:outerShdw blurRad="38100" dist="19050" dir="2700000" algn="tl" rotWithShape="0">
                      <a:schemeClr val="dk1">
                        <a:alpha val="40000"/>
                      </a:schemeClr>
                    </a:outerShdw>
                  </a:effectLst>
                  <a:latin typeface="仿宋_GB2312" panose="02010609030101010101" pitchFamily="49" charset="-122"/>
                  <a:ea typeface="仿宋_GB2312" panose="02010609030101010101" pitchFamily="49" charset="-122"/>
                </a:endParaRPr>
              </a:p>
              <a:p>
                <a:pPr algn="just">
                  <a:spcBef>
                    <a:spcPts val="600"/>
                  </a:spcBef>
                  <a:spcAft>
                    <a:spcPts val="0"/>
                  </a:spcAft>
                  <a:defRPr/>
                </a:pPr>
                <a:r>
                  <a:rPr lang="en-US" altLang="zh-CN" sz="2400" kern="100" dirty="0"/>
                  <a:t>        </a:t>
                </a:r>
                <a:endParaRPr lang="zh-CN" altLang="en-US" sz="2400" kern="100" dirty="0"/>
              </a:p>
              <a:p>
                <a:pPr algn="just">
                  <a:spcBef>
                    <a:spcPts val="600"/>
                  </a:spcBef>
                  <a:spcAft>
                    <a:spcPts val="0"/>
                  </a:spcAft>
                  <a:defRPr/>
                </a:pPr>
                <a:endParaRPr lang="en-US" altLang="zh-CN" sz="2400" kern="100" dirty="0"/>
              </a:p>
              <a:p>
                <a:pPr algn="just">
                  <a:spcBef>
                    <a:spcPts val="600"/>
                  </a:spcBef>
                  <a:spcAft>
                    <a:spcPts val="0"/>
                  </a:spcAft>
                  <a:defRPr/>
                </a:pPr>
                <a:endParaRPr lang="en-US" altLang="zh-CN" sz="2400" kern="100" dirty="0"/>
              </a:p>
              <a:p>
                <a:pPr algn="just">
                  <a:spcBef>
                    <a:spcPts val="600"/>
                  </a:spcBef>
                  <a:spcAft>
                    <a:spcPts val="0"/>
                  </a:spcAft>
                  <a:defRPr/>
                </a:pPr>
                <a:endParaRPr lang="en-US" altLang="zh-CN" sz="2400" kern="100" dirty="0"/>
              </a:p>
              <a:p>
                <a:pPr algn="just">
                  <a:spcBef>
                    <a:spcPts val="600"/>
                  </a:spcBef>
                  <a:spcAft>
                    <a:spcPts val="0"/>
                  </a:spcAft>
                  <a:defRPr/>
                </a:pPr>
                <a:r>
                  <a:rPr lang="en-US" altLang="zh-CN" sz="2200" kern="100" dirty="0"/>
                  <a:t>        </a:t>
                </a:r>
                <a:endParaRPr lang="zh-CN" altLang="en-US" sz="2400" noProof="1">
                  <a:solidFill>
                    <a:schemeClr val="tx1"/>
                  </a:solidFill>
                  <a:latin typeface="仿宋_GB2312" panose="02010609030101010101" pitchFamily="49" charset="-122"/>
                  <a:ea typeface="仿宋_GB2312" panose="0201060903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a:p>
                <a:pPr fontAlgn="auto">
                  <a:defRPr/>
                </a:pPr>
                <a:endParaRPr lang="en-US" altLang="zh-CN" sz="2400" noProof="1">
                  <a:latin typeface="黑体" panose="02010609060101010101" pitchFamily="49" charset="-122"/>
                  <a:ea typeface="黑体" panose="02010609060101010101" pitchFamily="49" charset="-122"/>
                </a:endParaRPr>
              </a:p>
            </p:txBody>
          </p:sp>
        </p:grpSp>
        <p:sp>
          <p:nvSpPr>
            <p:cNvPr id="12" name="圆角矩形 11"/>
            <p:cNvSpPr/>
            <p:nvPr/>
          </p:nvSpPr>
          <p:spPr>
            <a:xfrm>
              <a:off x="2893732" y="1542098"/>
              <a:ext cx="1100907" cy="161290"/>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a:latin typeface="黑体" panose="02010609060101010101" pitchFamily="49" charset="-122"/>
                  <a:ea typeface="黑体" panose="02010609060101010101" pitchFamily="49" charset="-122"/>
                </a:rPr>
                <a:t>换届方案报批</a:t>
              </a:r>
              <a:endParaRPr lang="zh-CN" altLang="en-US" sz="2400" noProof="1">
                <a:latin typeface="黑体" panose="02010609060101010101" pitchFamily="49" charset="-122"/>
                <a:ea typeface="黑体" panose="02010609060101010101" pitchFamily="49" charset="-122"/>
              </a:endParaRPr>
            </a:p>
          </p:txBody>
        </p:sp>
      </p:grpSp>
      <p:sp>
        <p:nvSpPr>
          <p:cNvPr id="17" name="TextBox 16"/>
          <p:cNvSpPr txBox="1"/>
          <p:nvPr/>
        </p:nvSpPr>
        <p:spPr>
          <a:xfrm>
            <a:off x="723240" y="1234478"/>
            <a:ext cx="8138976" cy="5324535"/>
          </a:xfrm>
          <a:prstGeom prst="rect">
            <a:avLst/>
          </a:prstGeom>
          <a:noFill/>
        </p:spPr>
        <p:txBody>
          <a:bodyPr wrap="square">
            <a:spAutoFit/>
          </a:bodyPr>
          <a:lstStyle/>
          <a:p>
            <a:pPr fontAlgn="auto">
              <a:defRPr/>
            </a:pPr>
            <a:r>
              <a:rPr lang="zh-CN" altLang="en-US" sz="2000" noProof="1" smtClean="0">
                <a:latin typeface="+mn-ea"/>
                <a:ea typeface="+mn-ea"/>
              </a:rPr>
              <a:t>会 员 代 表： 规模：一般要求超过理事会规模的</a:t>
            </a:r>
            <a:r>
              <a:rPr lang="en-US" altLang="zh-CN" sz="2000" noProof="1" smtClean="0">
                <a:solidFill>
                  <a:srgbClr val="FF0000"/>
                </a:solidFill>
                <a:latin typeface="+mn-ea"/>
                <a:ea typeface="+mn-ea"/>
              </a:rPr>
              <a:t>1.5</a:t>
            </a:r>
            <a:r>
              <a:rPr lang="zh-CN" altLang="en-US" sz="2000" noProof="1" smtClean="0">
                <a:solidFill>
                  <a:srgbClr val="FF0000"/>
                </a:solidFill>
                <a:latin typeface="+mn-ea"/>
                <a:ea typeface="+mn-ea"/>
              </a:rPr>
              <a:t>倍</a:t>
            </a:r>
            <a:endParaRPr lang="en-US" altLang="zh-CN" sz="2000" noProof="1" smtClean="0">
              <a:solidFill>
                <a:srgbClr val="FF0000"/>
              </a:solidFill>
              <a:latin typeface="+mn-ea"/>
              <a:ea typeface="+mn-ea"/>
            </a:endParaRPr>
          </a:p>
          <a:p>
            <a:pPr fontAlgn="auto">
              <a:defRPr/>
            </a:pPr>
            <a:r>
              <a:rPr lang="en-US" altLang="zh-CN" sz="2000" noProof="1">
                <a:latin typeface="+mn-ea"/>
                <a:ea typeface="+mn-ea"/>
              </a:rPr>
              <a:t> </a:t>
            </a:r>
            <a:r>
              <a:rPr lang="en-US" altLang="zh-CN" sz="2000" noProof="1" smtClean="0">
                <a:latin typeface="+mn-ea"/>
                <a:ea typeface="+mn-ea"/>
              </a:rPr>
              <a:t>                       </a:t>
            </a:r>
            <a:r>
              <a:rPr lang="zh-CN" altLang="en-US" sz="2000" noProof="1" smtClean="0">
                <a:latin typeface="+mn-ea"/>
                <a:ea typeface="+mn-ea"/>
              </a:rPr>
              <a:t>注重基层一线代表比例</a:t>
            </a:r>
            <a:endParaRPr lang="en-US" altLang="zh-CN" sz="2000" noProof="1" smtClean="0">
              <a:latin typeface="+mn-ea"/>
              <a:ea typeface="+mn-ea"/>
            </a:endParaRPr>
          </a:p>
          <a:p>
            <a:pPr fontAlgn="auto">
              <a:defRPr/>
            </a:pPr>
            <a:r>
              <a:rPr lang="en-US" altLang="zh-CN" sz="2000" noProof="1" smtClean="0">
                <a:latin typeface="+mn-ea"/>
                <a:ea typeface="+mn-ea"/>
              </a:rPr>
              <a:t>                        </a:t>
            </a:r>
            <a:r>
              <a:rPr lang="zh-CN" altLang="en-US" sz="2000" noProof="1" smtClean="0">
                <a:latin typeface="+mn-ea"/>
                <a:ea typeface="+mn-ea"/>
              </a:rPr>
              <a:t>产生办法：学会自主确定</a:t>
            </a:r>
            <a:endParaRPr lang="en-US" altLang="zh-CN" sz="2000" noProof="1" smtClean="0">
              <a:latin typeface="+mn-ea"/>
              <a:ea typeface="+mn-ea"/>
            </a:endParaRPr>
          </a:p>
          <a:p>
            <a:pPr fontAlgn="auto">
              <a:defRPr/>
            </a:pPr>
            <a:r>
              <a:rPr lang="zh-CN" altLang="en-US" sz="2000" noProof="1" smtClean="0">
                <a:latin typeface="+mn-ea"/>
                <a:ea typeface="+mn-ea"/>
              </a:rPr>
              <a:t>理    事    会：规模：个人会员</a:t>
            </a:r>
            <a:r>
              <a:rPr lang="en-US" altLang="zh-CN" sz="2000" noProof="1" smtClean="0">
                <a:latin typeface="+mn-ea"/>
                <a:ea typeface="+mn-ea"/>
              </a:rPr>
              <a:t>&lt;</a:t>
            </a:r>
            <a:r>
              <a:rPr lang="en-US" altLang="zh-CN" sz="2000" dirty="0" smtClean="0">
                <a:latin typeface="+mn-ea"/>
                <a:ea typeface="+mn-ea"/>
              </a:rPr>
              <a:t>2</a:t>
            </a:r>
            <a:r>
              <a:rPr lang="zh-CN" altLang="zh-CN" sz="2000" dirty="0">
                <a:latin typeface="+mn-ea"/>
                <a:ea typeface="+mn-ea"/>
              </a:rPr>
              <a:t>万</a:t>
            </a:r>
            <a:r>
              <a:rPr lang="zh-CN" altLang="zh-CN" sz="2000" dirty="0" smtClean="0">
                <a:latin typeface="+mn-ea"/>
                <a:ea typeface="+mn-ea"/>
              </a:rPr>
              <a:t>人，</a:t>
            </a:r>
            <a:r>
              <a:rPr lang="en-US" altLang="zh-CN" sz="2000" dirty="0" smtClean="0">
                <a:latin typeface="+mn-ea"/>
                <a:ea typeface="+mn-ea"/>
              </a:rPr>
              <a:t>&lt;=150</a:t>
            </a:r>
            <a:r>
              <a:rPr lang="zh-CN" altLang="zh-CN" sz="2000" dirty="0">
                <a:latin typeface="+mn-ea"/>
                <a:ea typeface="+mn-ea"/>
              </a:rPr>
              <a:t>人</a:t>
            </a:r>
            <a:r>
              <a:rPr lang="en-US" altLang="zh-CN" sz="2000" dirty="0" smtClean="0">
                <a:latin typeface="+mn-ea"/>
                <a:ea typeface="+mn-ea"/>
              </a:rPr>
              <a:t>;</a:t>
            </a:r>
            <a:endParaRPr lang="en-US" altLang="zh-CN" sz="2000" dirty="0" smtClean="0">
              <a:latin typeface="+mn-ea"/>
              <a:ea typeface="+mn-ea"/>
            </a:endParaRPr>
          </a:p>
          <a:p>
            <a:pPr fontAlgn="auto">
              <a:defRPr/>
            </a:pPr>
            <a:r>
              <a:rPr lang="en-US" altLang="zh-CN" sz="2000" dirty="0" smtClean="0">
                <a:latin typeface="+mn-ea"/>
                <a:ea typeface="+mn-ea"/>
              </a:rPr>
              <a:t>                                                     2</a:t>
            </a:r>
            <a:r>
              <a:rPr lang="zh-CN" altLang="zh-CN" sz="2000" dirty="0" smtClean="0">
                <a:latin typeface="+mn-ea"/>
                <a:ea typeface="+mn-ea"/>
              </a:rPr>
              <a:t>万</a:t>
            </a:r>
            <a:r>
              <a:rPr lang="en-US" altLang="zh-CN" sz="2000" dirty="0" smtClean="0">
                <a:latin typeface="+mn-ea"/>
                <a:ea typeface="+mn-ea"/>
              </a:rPr>
              <a:t>-10</a:t>
            </a:r>
            <a:r>
              <a:rPr lang="zh-CN" altLang="zh-CN" sz="2000" dirty="0">
                <a:latin typeface="+mn-ea"/>
                <a:ea typeface="+mn-ea"/>
              </a:rPr>
              <a:t>万</a:t>
            </a:r>
            <a:r>
              <a:rPr lang="zh-CN" altLang="zh-CN" sz="2000" dirty="0" smtClean="0">
                <a:latin typeface="+mn-ea"/>
                <a:ea typeface="+mn-ea"/>
              </a:rPr>
              <a:t>人，</a:t>
            </a:r>
            <a:r>
              <a:rPr lang="en-US" altLang="zh-CN" sz="2000" dirty="0">
                <a:latin typeface="+mn-ea"/>
                <a:ea typeface="+mn-ea"/>
              </a:rPr>
              <a:t>&lt;</a:t>
            </a:r>
            <a:r>
              <a:rPr lang="en-US" altLang="zh-CN" sz="2000" dirty="0" smtClean="0">
                <a:latin typeface="+mn-ea"/>
                <a:ea typeface="+mn-ea"/>
              </a:rPr>
              <a:t>=180</a:t>
            </a:r>
            <a:r>
              <a:rPr lang="zh-CN" altLang="zh-CN" sz="2000" dirty="0">
                <a:latin typeface="+mn-ea"/>
                <a:ea typeface="+mn-ea"/>
              </a:rPr>
              <a:t>人</a:t>
            </a:r>
            <a:r>
              <a:rPr lang="zh-CN" altLang="zh-CN" sz="2000" dirty="0" smtClean="0">
                <a:latin typeface="+mn-ea"/>
                <a:ea typeface="+mn-ea"/>
              </a:rPr>
              <a:t>；</a:t>
            </a:r>
            <a:endParaRPr lang="en-US" altLang="zh-CN" sz="2000" dirty="0" smtClean="0">
              <a:latin typeface="+mn-ea"/>
              <a:ea typeface="+mn-ea"/>
            </a:endParaRPr>
          </a:p>
          <a:p>
            <a:pPr fontAlgn="auto">
              <a:defRPr/>
            </a:pPr>
            <a:r>
              <a:rPr lang="en-US" altLang="zh-CN" sz="2000" dirty="0" smtClean="0">
                <a:latin typeface="+mn-ea"/>
                <a:ea typeface="+mn-ea"/>
              </a:rPr>
              <a:t>                                                     &gt;=10</a:t>
            </a:r>
            <a:r>
              <a:rPr lang="zh-CN" altLang="zh-CN" sz="2000" dirty="0">
                <a:latin typeface="+mn-ea"/>
                <a:ea typeface="+mn-ea"/>
              </a:rPr>
              <a:t>万</a:t>
            </a:r>
            <a:r>
              <a:rPr lang="zh-CN" altLang="zh-CN" sz="2000" dirty="0" smtClean="0">
                <a:latin typeface="+mn-ea"/>
                <a:ea typeface="+mn-ea"/>
              </a:rPr>
              <a:t>人</a:t>
            </a:r>
            <a:r>
              <a:rPr lang="zh-CN" altLang="en-US" sz="2000" dirty="0" smtClean="0">
                <a:latin typeface="+mn-ea"/>
                <a:ea typeface="+mn-ea"/>
              </a:rPr>
              <a:t>，</a:t>
            </a:r>
            <a:r>
              <a:rPr lang="en-US" altLang="zh-CN" sz="2000" dirty="0" smtClean="0">
                <a:latin typeface="+mn-ea"/>
                <a:ea typeface="+mn-ea"/>
              </a:rPr>
              <a:t>&lt;=200</a:t>
            </a:r>
            <a:r>
              <a:rPr lang="zh-CN" altLang="zh-CN" sz="2000" dirty="0">
                <a:latin typeface="+mn-ea"/>
                <a:ea typeface="+mn-ea"/>
              </a:rPr>
              <a:t>人</a:t>
            </a:r>
            <a:r>
              <a:rPr lang="zh-CN" altLang="zh-CN" sz="2000" dirty="0" smtClean="0">
                <a:latin typeface="+mn-ea"/>
                <a:ea typeface="+mn-ea"/>
              </a:rPr>
              <a:t>。</a:t>
            </a:r>
            <a:endParaRPr lang="en-US" altLang="zh-CN" sz="2000" dirty="0" smtClean="0">
              <a:latin typeface="+mn-ea"/>
              <a:ea typeface="+mn-ea"/>
            </a:endParaRPr>
          </a:p>
          <a:p>
            <a:pPr fontAlgn="auto">
              <a:defRPr/>
            </a:pPr>
            <a:r>
              <a:rPr lang="en-US" altLang="zh-CN" sz="2000" dirty="0">
                <a:latin typeface="+mn-ea"/>
                <a:ea typeface="+mn-ea"/>
              </a:rPr>
              <a:t>                         </a:t>
            </a:r>
            <a:r>
              <a:rPr lang="zh-CN" altLang="zh-CN" sz="2000" dirty="0">
                <a:solidFill>
                  <a:srgbClr val="FF0000"/>
                </a:solidFill>
                <a:latin typeface="+mn-ea"/>
                <a:ea typeface="+mn-ea"/>
              </a:rPr>
              <a:t>任职时年龄不超过</a:t>
            </a:r>
            <a:r>
              <a:rPr lang="en-US" altLang="zh-CN" sz="2000" dirty="0">
                <a:solidFill>
                  <a:srgbClr val="FF0000"/>
                </a:solidFill>
                <a:latin typeface="+mn-ea"/>
                <a:ea typeface="+mn-ea"/>
              </a:rPr>
              <a:t>70</a:t>
            </a:r>
            <a:r>
              <a:rPr lang="zh-CN" altLang="zh-CN" sz="2000" dirty="0">
                <a:solidFill>
                  <a:srgbClr val="FF0000"/>
                </a:solidFill>
                <a:latin typeface="+mn-ea"/>
                <a:ea typeface="+mn-ea"/>
              </a:rPr>
              <a:t>周岁</a:t>
            </a:r>
            <a:endParaRPr lang="en-US" altLang="zh-CN" sz="2000" dirty="0">
              <a:solidFill>
                <a:srgbClr val="FF0000"/>
              </a:solidFill>
              <a:latin typeface="+mn-ea"/>
              <a:ea typeface="+mn-ea"/>
            </a:endParaRPr>
          </a:p>
          <a:p>
            <a:pPr fontAlgn="auto">
              <a:defRPr/>
            </a:pPr>
            <a:r>
              <a:rPr lang="zh-CN" altLang="en-US" sz="2000" noProof="1" smtClean="0">
                <a:latin typeface="+mn-ea"/>
                <a:ea typeface="+mn-ea"/>
              </a:rPr>
              <a:t>                         人员调整不少于</a:t>
            </a:r>
            <a:r>
              <a:rPr lang="en-US" altLang="zh-CN" sz="2000" noProof="1" smtClean="0">
                <a:latin typeface="+mn-ea"/>
                <a:ea typeface="+mn-ea"/>
              </a:rPr>
              <a:t>1/3</a:t>
            </a:r>
            <a:endParaRPr lang="en-US" altLang="zh-CN" sz="2000" noProof="1" smtClean="0">
              <a:latin typeface="+mn-ea"/>
              <a:ea typeface="+mn-ea"/>
            </a:endParaRPr>
          </a:p>
          <a:p>
            <a:pPr fontAlgn="auto">
              <a:defRPr/>
            </a:pPr>
            <a:r>
              <a:rPr lang="zh-CN" altLang="en-US" sz="2000" noProof="1" smtClean="0">
                <a:latin typeface="+mn-ea"/>
                <a:ea typeface="+mn-ea"/>
              </a:rPr>
              <a:t>                         基层</a:t>
            </a:r>
            <a:r>
              <a:rPr lang="zh-CN" altLang="en-US" sz="2000" noProof="1">
                <a:latin typeface="+mn-ea"/>
                <a:ea typeface="+mn-ea"/>
              </a:rPr>
              <a:t>一线科技工作者不少于</a:t>
            </a:r>
            <a:r>
              <a:rPr lang="en-US" altLang="zh-CN" sz="2000" noProof="1">
                <a:latin typeface="+mn-ea"/>
                <a:ea typeface="+mn-ea"/>
              </a:rPr>
              <a:t>3/4</a:t>
            </a:r>
            <a:endParaRPr lang="en-US" altLang="zh-CN" sz="2000" noProof="1">
              <a:latin typeface="+mn-ea"/>
              <a:ea typeface="+mn-ea"/>
            </a:endParaRPr>
          </a:p>
          <a:p>
            <a:pPr fontAlgn="auto">
              <a:defRPr/>
            </a:pPr>
            <a:r>
              <a:rPr lang="en-US" altLang="zh-CN" sz="2000" noProof="1" smtClean="0">
                <a:latin typeface="+mn-ea"/>
                <a:ea typeface="+mn-ea"/>
              </a:rPr>
              <a:t>                         </a:t>
            </a:r>
            <a:r>
              <a:rPr lang="zh-CN" altLang="en-US" sz="2000" noProof="1" smtClean="0">
                <a:latin typeface="+mn-ea"/>
                <a:ea typeface="+mn-ea"/>
              </a:rPr>
              <a:t>产生办法：</a:t>
            </a:r>
            <a:r>
              <a:rPr lang="zh-CN" altLang="en-US" sz="2000" noProof="1" smtClean="0">
                <a:solidFill>
                  <a:srgbClr val="FF0000"/>
                </a:solidFill>
                <a:latin typeface="+mn-ea"/>
                <a:ea typeface="+mn-ea"/>
              </a:rPr>
              <a:t>会员代表大会</a:t>
            </a:r>
            <a:r>
              <a:rPr lang="zh-CN" altLang="en-US" sz="2000" noProof="1" smtClean="0">
                <a:latin typeface="+mn-ea"/>
                <a:ea typeface="+mn-ea"/>
              </a:rPr>
              <a:t>选举产生</a:t>
            </a:r>
            <a:endParaRPr lang="en-US" altLang="zh-CN" sz="2000" noProof="1" smtClean="0">
              <a:latin typeface="+mn-ea"/>
              <a:ea typeface="+mn-ea"/>
            </a:endParaRPr>
          </a:p>
          <a:p>
            <a:pPr fontAlgn="auto">
              <a:defRPr/>
            </a:pPr>
            <a:r>
              <a:rPr lang="en-US" altLang="zh-CN" sz="2000" dirty="0" smtClean="0"/>
              <a:t>                    </a:t>
            </a:r>
            <a:r>
              <a:rPr lang="zh-CN" altLang="zh-CN" sz="2000" dirty="0" smtClean="0">
                <a:solidFill>
                  <a:srgbClr val="FF0000"/>
                </a:solidFill>
                <a:latin typeface="+mn-ea"/>
                <a:ea typeface="+mn-ea"/>
              </a:rPr>
              <a:t>可</a:t>
            </a:r>
            <a:r>
              <a:rPr lang="zh-CN" altLang="zh-CN" sz="2000" dirty="0">
                <a:solidFill>
                  <a:srgbClr val="FF0000"/>
                </a:solidFill>
                <a:latin typeface="+mn-ea"/>
                <a:ea typeface="+mn-ea"/>
              </a:rPr>
              <a:t>适当发展外籍及港澳台科学家担任理事</a:t>
            </a:r>
            <a:endParaRPr lang="en-US" altLang="zh-CN" sz="2000" noProof="1">
              <a:solidFill>
                <a:srgbClr val="FF0000"/>
              </a:solidFill>
              <a:latin typeface="+mn-ea"/>
              <a:ea typeface="+mn-ea"/>
            </a:endParaRPr>
          </a:p>
          <a:p>
            <a:pPr fontAlgn="auto">
              <a:defRPr/>
            </a:pPr>
            <a:r>
              <a:rPr lang="zh-CN" altLang="en-US" sz="2000" noProof="1" smtClean="0">
                <a:latin typeface="+mn-ea"/>
                <a:ea typeface="+mn-ea"/>
              </a:rPr>
              <a:t>常务理事会：规模：不超过理事会的</a:t>
            </a:r>
            <a:r>
              <a:rPr lang="en-US" altLang="zh-CN" sz="2000" noProof="1" smtClean="0">
                <a:latin typeface="+mn-ea"/>
                <a:ea typeface="+mn-ea"/>
              </a:rPr>
              <a:t>1/3</a:t>
            </a:r>
            <a:endParaRPr lang="en-US" altLang="zh-CN" sz="2000" noProof="1" smtClean="0">
              <a:latin typeface="+mn-ea"/>
              <a:ea typeface="+mn-ea"/>
            </a:endParaRPr>
          </a:p>
          <a:p>
            <a:pPr fontAlgn="auto">
              <a:defRPr/>
            </a:pPr>
            <a:r>
              <a:rPr lang="en-US" altLang="zh-CN" sz="2000" dirty="0" smtClean="0">
                <a:solidFill>
                  <a:srgbClr val="FF0000"/>
                </a:solidFill>
                <a:latin typeface="+mn-ea"/>
              </a:rPr>
              <a:t>                         </a:t>
            </a:r>
            <a:r>
              <a:rPr lang="zh-CN" altLang="zh-CN" sz="2000" dirty="0">
                <a:solidFill>
                  <a:srgbClr val="FF0000"/>
                </a:solidFill>
                <a:latin typeface="+mn-ea"/>
                <a:ea typeface="+mn-ea"/>
              </a:rPr>
              <a:t>任职时年龄不超过</a:t>
            </a:r>
            <a:r>
              <a:rPr lang="en-US" altLang="zh-CN" sz="2000" dirty="0">
                <a:solidFill>
                  <a:srgbClr val="FF0000"/>
                </a:solidFill>
                <a:latin typeface="+mn-ea"/>
                <a:ea typeface="+mn-ea"/>
              </a:rPr>
              <a:t>70</a:t>
            </a:r>
            <a:r>
              <a:rPr lang="zh-CN" altLang="zh-CN" sz="2000" dirty="0">
                <a:solidFill>
                  <a:srgbClr val="FF0000"/>
                </a:solidFill>
                <a:latin typeface="+mn-ea"/>
                <a:ea typeface="+mn-ea"/>
              </a:rPr>
              <a:t>周岁</a:t>
            </a:r>
            <a:endParaRPr lang="en-US" altLang="zh-CN" sz="2000" dirty="0">
              <a:solidFill>
                <a:srgbClr val="FF0000"/>
              </a:solidFill>
              <a:latin typeface="+mn-ea"/>
              <a:ea typeface="+mn-ea"/>
            </a:endParaRPr>
          </a:p>
          <a:p>
            <a:pPr fontAlgn="auto">
              <a:defRPr/>
            </a:pPr>
            <a:r>
              <a:rPr lang="zh-CN" altLang="en-US" sz="2000" noProof="1" smtClean="0">
                <a:latin typeface="+mn-ea"/>
                <a:ea typeface="+mn-ea"/>
              </a:rPr>
              <a:t>                         人员</a:t>
            </a:r>
            <a:r>
              <a:rPr lang="zh-CN" altLang="en-US" sz="2000" noProof="1">
                <a:latin typeface="+mn-ea"/>
                <a:ea typeface="+mn-ea"/>
              </a:rPr>
              <a:t>调整不少于</a:t>
            </a:r>
            <a:r>
              <a:rPr lang="en-US" altLang="zh-CN" sz="2000" noProof="1" smtClean="0">
                <a:latin typeface="+mn-ea"/>
                <a:ea typeface="+mn-ea"/>
              </a:rPr>
              <a:t>1/3</a:t>
            </a:r>
            <a:endParaRPr lang="en-US" altLang="zh-CN" sz="2000" noProof="1" smtClean="0">
              <a:latin typeface="+mn-ea"/>
              <a:ea typeface="+mn-ea"/>
            </a:endParaRPr>
          </a:p>
          <a:p>
            <a:pPr fontAlgn="auto">
              <a:defRPr/>
            </a:pPr>
            <a:r>
              <a:rPr lang="zh-CN" altLang="en-US" sz="2000" noProof="1" smtClean="0">
                <a:latin typeface="+mn-ea"/>
                <a:ea typeface="+mn-ea"/>
              </a:rPr>
              <a:t>                        基层</a:t>
            </a:r>
            <a:r>
              <a:rPr lang="zh-CN" altLang="en-US" sz="2000" noProof="1">
                <a:latin typeface="+mn-ea"/>
                <a:ea typeface="+mn-ea"/>
              </a:rPr>
              <a:t>一线科技工作者不</a:t>
            </a:r>
            <a:r>
              <a:rPr lang="zh-CN" altLang="en-US" sz="2000" noProof="1" smtClean="0">
                <a:latin typeface="+mn-ea"/>
                <a:ea typeface="+mn-ea"/>
              </a:rPr>
              <a:t>少于</a:t>
            </a:r>
            <a:r>
              <a:rPr lang="en-US" altLang="zh-CN" sz="2000" noProof="1" smtClean="0">
                <a:latin typeface="+mn-ea"/>
                <a:ea typeface="+mn-ea"/>
              </a:rPr>
              <a:t>2/3</a:t>
            </a:r>
            <a:endParaRPr lang="en-US" altLang="zh-CN" sz="2000" noProof="1">
              <a:latin typeface="+mn-ea"/>
              <a:ea typeface="+mn-ea"/>
            </a:endParaRPr>
          </a:p>
          <a:p>
            <a:pPr fontAlgn="auto">
              <a:defRPr/>
            </a:pPr>
            <a:r>
              <a:rPr lang="zh-CN" altLang="en-US" sz="2000" noProof="1" smtClean="0">
                <a:latin typeface="+mn-ea"/>
                <a:ea typeface="+mn-ea"/>
              </a:rPr>
              <a:t>                        产生</a:t>
            </a:r>
            <a:r>
              <a:rPr lang="zh-CN" altLang="en-US" sz="2000" noProof="1">
                <a:latin typeface="+mn-ea"/>
                <a:ea typeface="+mn-ea"/>
              </a:rPr>
              <a:t>办法</a:t>
            </a:r>
            <a:r>
              <a:rPr lang="en-US" altLang="zh-CN" sz="2000" noProof="1">
                <a:latin typeface="+mn-ea"/>
                <a:ea typeface="+mn-ea"/>
              </a:rPr>
              <a:t>:</a:t>
            </a:r>
            <a:r>
              <a:rPr lang="zh-CN" altLang="en-US" sz="2000" noProof="1">
                <a:solidFill>
                  <a:srgbClr val="FF0000"/>
                </a:solidFill>
                <a:latin typeface="+mn-ea"/>
                <a:ea typeface="+mn-ea"/>
              </a:rPr>
              <a:t>会员</a:t>
            </a:r>
            <a:r>
              <a:rPr lang="zh-CN" altLang="en-US" sz="2000" noProof="1" smtClean="0">
                <a:solidFill>
                  <a:srgbClr val="FF0000"/>
                </a:solidFill>
                <a:latin typeface="+mn-ea"/>
                <a:ea typeface="+mn-ea"/>
              </a:rPr>
              <a:t>代表大会</a:t>
            </a:r>
            <a:r>
              <a:rPr lang="zh-CN" altLang="en-US" sz="2000" noProof="1" smtClean="0">
                <a:latin typeface="+mn-ea"/>
                <a:ea typeface="+mn-ea"/>
              </a:rPr>
              <a:t>或</a:t>
            </a:r>
            <a:r>
              <a:rPr lang="zh-CN" altLang="en-US" sz="2000" noProof="1" smtClean="0">
                <a:solidFill>
                  <a:srgbClr val="FF0000"/>
                </a:solidFill>
                <a:latin typeface="+mn-ea"/>
                <a:ea typeface="+mn-ea"/>
              </a:rPr>
              <a:t>理事会</a:t>
            </a:r>
            <a:r>
              <a:rPr lang="zh-CN" altLang="en-US" sz="2000" noProof="1" smtClean="0">
                <a:latin typeface="+mn-ea"/>
                <a:ea typeface="+mn-ea"/>
              </a:rPr>
              <a:t>选举产生</a:t>
            </a:r>
            <a:endParaRPr lang="en-US" altLang="zh-CN" sz="2000" noProof="1" smtClean="0">
              <a:latin typeface="+mn-ea"/>
              <a:ea typeface="+mn-ea"/>
            </a:endParaRPr>
          </a:p>
          <a:p>
            <a:pPr fontAlgn="auto">
              <a:defRPr/>
            </a:pPr>
            <a:r>
              <a:rPr lang="en-US" altLang="zh-CN" sz="2000" dirty="0" smtClean="0">
                <a:solidFill>
                  <a:srgbClr val="FF0000"/>
                </a:solidFill>
                <a:latin typeface="+mn-ea"/>
                <a:ea typeface="+mn-ea"/>
              </a:rPr>
              <a:t>                        </a:t>
            </a:r>
            <a:r>
              <a:rPr lang="zh-CN" altLang="zh-CN" sz="2000" dirty="0" smtClean="0">
                <a:solidFill>
                  <a:srgbClr val="FF0000"/>
                </a:solidFill>
                <a:latin typeface="+mn-ea"/>
                <a:ea typeface="+mn-ea"/>
              </a:rPr>
              <a:t>可</a:t>
            </a:r>
            <a:r>
              <a:rPr lang="zh-CN" altLang="zh-CN" sz="2000" dirty="0">
                <a:solidFill>
                  <a:srgbClr val="FF0000"/>
                </a:solidFill>
                <a:latin typeface="+mn-ea"/>
                <a:ea typeface="+mn-ea"/>
              </a:rPr>
              <a:t>适当发展外籍及港澳台科学家担任常务理事</a:t>
            </a:r>
            <a:endParaRPr lang="en-US" altLang="zh-CN" sz="2000" noProof="1">
              <a:solidFill>
                <a:srgbClr val="FF0000"/>
              </a:solidFill>
              <a:latin typeface="+mn-ea"/>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bwMode="auto">
          <a:xfrm>
            <a:off x="179634" y="332742"/>
            <a:ext cx="8640720" cy="6120510"/>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7" name="TextBox 16"/>
          <p:cNvSpPr txBox="1"/>
          <p:nvPr/>
        </p:nvSpPr>
        <p:spPr>
          <a:xfrm>
            <a:off x="611670" y="548760"/>
            <a:ext cx="8532330" cy="4462055"/>
          </a:xfrm>
          <a:prstGeom prst="rect">
            <a:avLst/>
          </a:prstGeom>
          <a:noFill/>
        </p:spPr>
        <p:txBody>
          <a:bodyPr wrap="square">
            <a:spAutoFit/>
          </a:bodyPr>
          <a:lstStyle/>
          <a:p>
            <a:pPr fontAlgn="auto">
              <a:lnSpc>
                <a:spcPct val="130000"/>
              </a:lnSpc>
              <a:defRPr/>
            </a:pPr>
            <a:r>
              <a:rPr lang="zh-CN" altLang="en-US" sz="2200" noProof="1" smtClean="0">
                <a:latin typeface="+mn-ea"/>
              </a:rPr>
              <a:t>监事会：</a:t>
            </a:r>
            <a:r>
              <a:rPr lang="zh-CN" altLang="en-US" sz="2200" kern="100" noProof="1" smtClean="0">
                <a:latin typeface="华文新魏" panose="02010800040101010101" pitchFamily="2" charset="-122"/>
                <a:ea typeface="华文新魏" panose="02010800040101010101" pitchFamily="2" charset="-122"/>
              </a:rPr>
              <a:t>必须</a:t>
            </a:r>
            <a:r>
              <a:rPr lang="zh-CN" altLang="en-US" sz="2200" kern="100" noProof="1">
                <a:latin typeface="华文新魏" panose="02010800040101010101" pitchFamily="2" charset="-122"/>
                <a:ea typeface="华文新魏" panose="02010800040101010101" pitchFamily="2" charset="-122"/>
              </a:rPr>
              <a:t>成立，首次设立为第一</a:t>
            </a:r>
            <a:r>
              <a:rPr lang="zh-CN" altLang="en-US" sz="2200" kern="100" noProof="1" smtClean="0">
                <a:latin typeface="华文新魏" panose="02010800040101010101" pitchFamily="2" charset="-122"/>
                <a:ea typeface="华文新魏" panose="02010800040101010101" pitchFamily="2" charset="-122"/>
              </a:rPr>
              <a:t>届</a:t>
            </a:r>
            <a:endParaRPr lang="en-US" altLang="zh-CN" sz="2200" kern="100" noProof="1">
              <a:latin typeface="华文新魏" panose="02010800040101010101" pitchFamily="2" charset="-122"/>
              <a:ea typeface="华文新魏" panose="02010800040101010101" pitchFamily="2" charset="-122"/>
            </a:endParaRPr>
          </a:p>
          <a:p>
            <a:pPr lvl="1" fontAlgn="auto">
              <a:lnSpc>
                <a:spcPct val="130000"/>
              </a:lnSpc>
              <a:defRPr/>
            </a:pPr>
            <a:r>
              <a:rPr lang="en-US" altLang="zh-CN" sz="2200" kern="100" noProof="1" smtClean="0">
                <a:latin typeface="华文新魏" panose="02010800040101010101" pitchFamily="2" charset="-122"/>
                <a:ea typeface="华文新魏" panose="02010800040101010101" pitchFamily="2" charset="-122"/>
              </a:rPr>
              <a:t>      </a:t>
            </a:r>
            <a:r>
              <a:rPr lang="en-US" altLang="zh-CN" sz="2200" kern="100" noProof="1" smtClean="0">
                <a:latin typeface="华文新魏" panose="02010800040101010101" pitchFamily="2" charset="-122"/>
                <a:ea typeface="华文新魏" panose="02010800040101010101" pitchFamily="2" charset="-122"/>
              </a:rPr>
              <a:t>    </a:t>
            </a:r>
            <a:r>
              <a:rPr lang="zh-CN" altLang="en-US" sz="2200" kern="100" noProof="1" smtClean="0">
                <a:latin typeface="华文新魏" panose="02010800040101010101" pitchFamily="2" charset="-122"/>
                <a:ea typeface="华文新魏" panose="02010800040101010101" pitchFamily="2" charset="-122"/>
              </a:rPr>
              <a:t>规模</a:t>
            </a:r>
            <a:r>
              <a:rPr lang="zh-CN" altLang="en-US" sz="2200" kern="100" noProof="1">
                <a:latin typeface="华文新魏" panose="02010800040101010101" pitchFamily="2" charset="-122"/>
                <a:ea typeface="华文新魏" panose="02010800040101010101" pitchFamily="2" charset="-122"/>
              </a:rPr>
              <a:t>：</a:t>
            </a:r>
            <a:r>
              <a:rPr lang="en-US" altLang="zh-CN" sz="2200" kern="100" noProof="1" smtClean="0">
                <a:latin typeface="华文新魏" panose="02010800040101010101" pitchFamily="2" charset="-122"/>
                <a:ea typeface="华文新魏" panose="02010800040101010101" pitchFamily="2" charset="-122"/>
              </a:rPr>
              <a:t>3-9</a:t>
            </a:r>
            <a:r>
              <a:rPr lang="zh-CN" altLang="en-US" sz="2200" kern="100" noProof="1">
                <a:latin typeface="华文新魏" panose="02010800040101010101" pitchFamily="2" charset="-122"/>
                <a:ea typeface="华文新魏" panose="02010800040101010101" pitchFamily="2" charset="-122"/>
              </a:rPr>
              <a:t>人，建议</a:t>
            </a:r>
            <a:r>
              <a:rPr lang="zh-CN" altLang="en-US" sz="2200" kern="100" noProof="1" smtClean="0">
                <a:latin typeface="华文新魏" panose="02010800040101010101" pitchFamily="2" charset="-122"/>
                <a:ea typeface="华文新魏" panose="02010800040101010101" pitchFamily="2" charset="-122"/>
              </a:rPr>
              <a:t>单数</a:t>
            </a:r>
            <a:endParaRPr lang="en-US" altLang="zh-CN" sz="2200" kern="100" noProof="1" smtClean="0">
              <a:latin typeface="华文新魏" panose="02010800040101010101" pitchFamily="2" charset="-122"/>
              <a:ea typeface="华文新魏" panose="02010800040101010101" pitchFamily="2" charset="-122"/>
            </a:endParaRPr>
          </a:p>
          <a:p>
            <a:pPr lvl="1" fontAlgn="auto">
              <a:lnSpc>
                <a:spcPct val="130000"/>
              </a:lnSpc>
              <a:defRPr/>
            </a:pPr>
            <a:r>
              <a:rPr lang="zh-CN" altLang="en-US" sz="2200" kern="100" noProof="1" smtClean="0">
                <a:latin typeface="华文新魏" panose="02010800040101010101" pitchFamily="2" charset="-122"/>
                <a:ea typeface="华文新魏" panose="02010800040101010101" pitchFamily="2" charset="-122"/>
              </a:rPr>
              <a:t>     </a:t>
            </a:r>
            <a:r>
              <a:rPr lang="zh-CN" altLang="en-US" sz="2200" kern="100" noProof="1" smtClean="0">
                <a:latin typeface="华文新魏" panose="02010800040101010101" pitchFamily="2" charset="-122"/>
                <a:ea typeface="华文新魏" panose="02010800040101010101" pitchFamily="2" charset="-122"/>
              </a:rPr>
              <a:t>     </a:t>
            </a:r>
            <a:r>
              <a:rPr lang="zh-CN" altLang="en-US" sz="2200" kern="100" noProof="1" smtClean="0">
                <a:latin typeface="华文新魏" panose="02010800040101010101" pitchFamily="2" charset="-122"/>
                <a:ea typeface="华文新魏" panose="02010800040101010101" pitchFamily="2" charset="-122"/>
              </a:rPr>
              <a:t>人选条件：理事长、副理事长、秘书长、理事、常</a:t>
            </a:r>
            <a:endParaRPr lang="en-US" altLang="zh-CN" sz="2200" kern="100" noProof="1" smtClean="0">
              <a:latin typeface="华文新魏" panose="02010800040101010101" pitchFamily="2" charset="-122"/>
              <a:ea typeface="华文新魏" panose="02010800040101010101" pitchFamily="2" charset="-122"/>
            </a:endParaRPr>
          </a:p>
          <a:p>
            <a:pPr lvl="1" fontAlgn="auto">
              <a:lnSpc>
                <a:spcPct val="130000"/>
              </a:lnSpc>
              <a:defRPr/>
            </a:pPr>
            <a:r>
              <a:rPr lang="en-US" altLang="zh-CN" sz="2200" kern="100" noProof="1">
                <a:latin typeface="华文新魏" panose="02010800040101010101" pitchFamily="2" charset="-122"/>
                <a:ea typeface="华文新魏" panose="02010800040101010101" pitchFamily="2" charset="-122"/>
              </a:rPr>
              <a:t> </a:t>
            </a:r>
            <a:r>
              <a:rPr lang="en-US" altLang="zh-CN" sz="2200" kern="100" noProof="1" smtClean="0">
                <a:latin typeface="华文新魏" panose="02010800040101010101" pitchFamily="2" charset="-122"/>
                <a:ea typeface="华文新魏" panose="02010800040101010101" pitchFamily="2" charset="-122"/>
              </a:rPr>
              <a:t>             </a:t>
            </a:r>
            <a:r>
              <a:rPr lang="zh-CN" altLang="en-US" sz="2200" kern="100" noProof="1" smtClean="0">
                <a:latin typeface="华文新魏" panose="02010800040101010101" pitchFamily="2" charset="-122"/>
                <a:ea typeface="华文新魏" panose="02010800040101010101" pitchFamily="2" charset="-122"/>
              </a:rPr>
              <a:t>务理事、</a:t>
            </a:r>
            <a:r>
              <a:rPr lang="zh-CN" altLang="en-US" sz="2200" kern="100" noProof="1">
                <a:latin typeface="华文新魏" panose="02010800040101010101" pitchFamily="2" charset="-122"/>
                <a:ea typeface="华文新魏" panose="02010800040101010101" pitchFamily="2" charset="-122"/>
              </a:rPr>
              <a:t>分支机构负责人及学会专职</a:t>
            </a:r>
            <a:r>
              <a:rPr lang="zh-CN" altLang="en-US" sz="2200" kern="100" noProof="1" smtClean="0">
                <a:latin typeface="华文新魏" panose="02010800040101010101" pitchFamily="2" charset="-122"/>
                <a:ea typeface="华文新魏" panose="02010800040101010101" pitchFamily="2" charset="-122"/>
              </a:rPr>
              <a:t>工作人员</a:t>
            </a:r>
            <a:endParaRPr lang="en-US" altLang="zh-CN" sz="2200" kern="100" noProof="1" smtClean="0">
              <a:latin typeface="华文新魏" panose="02010800040101010101" pitchFamily="2" charset="-122"/>
              <a:ea typeface="华文新魏" panose="02010800040101010101" pitchFamily="2" charset="-122"/>
            </a:endParaRPr>
          </a:p>
          <a:p>
            <a:pPr lvl="1" fontAlgn="auto">
              <a:lnSpc>
                <a:spcPct val="130000"/>
              </a:lnSpc>
              <a:defRPr/>
            </a:pPr>
            <a:r>
              <a:rPr lang="en-US" altLang="zh-CN" sz="2200" kern="100" noProof="1">
                <a:latin typeface="华文新魏" panose="02010800040101010101" pitchFamily="2" charset="-122"/>
                <a:ea typeface="华文新魏" panose="02010800040101010101" pitchFamily="2" charset="-122"/>
              </a:rPr>
              <a:t> </a:t>
            </a:r>
            <a:r>
              <a:rPr lang="en-US" altLang="zh-CN" sz="2200" kern="100" noProof="1" smtClean="0">
                <a:latin typeface="华文新魏" panose="02010800040101010101" pitchFamily="2" charset="-122"/>
                <a:ea typeface="华文新魏" panose="02010800040101010101" pitchFamily="2" charset="-122"/>
              </a:rPr>
              <a:t>             </a:t>
            </a:r>
            <a:r>
              <a:rPr lang="zh-CN" altLang="en-US" sz="2200" kern="100" noProof="1" smtClean="0">
                <a:latin typeface="华文新魏" panose="02010800040101010101" pitchFamily="2" charset="-122"/>
                <a:ea typeface="华文新魏" panose="02010800040101010101" pitchFamily="2" charset="-122"/>
              </a:rPr>
              <a:t>不得</a:t>
            </a:r>
            <a:r>
              <a:rPr lang="zh-CN" altLang="en-US" sz="2200" kern="100" noProof="1">
                <a:latin typeface="华文新魏" panose="02010800040101010101" pitchFamily="2" charset="-122"/>
                <a:ea typeface="华文新魏" panose="02010800040101010101" pitchFamily="2" charset="-122"/>
              </a:rPr>
              <a:t>兼任监事</a:t>
            </a:r>
            <a:r>
              <a:rPr lang="zh-CN" altLang="zh-CN" sz="2200" kern="100" dirty="0">
                <a:latin typeface="华文新魏" panose="02010800040101010101" pitchFamily="2" charset="-122"/>
                <a:ea typeface="华文新魏" panose="02010800040101010101" pitchFamily="2" charset="-122"/>
              </a:rPr>
              <a:t>（即监事</a:t>
            </a:r>
            <a:r>
              <a:rPr lang="zh-CN" altLang="zh-CN" sz="2200" kern="100" dirty="0">
                <a:solidFill>
                  <a:srgbClr val="FF0000"/>
                </a:solidFill>
                <a:latin typeface="华文新魏" panose="02010800040101010101" pitchFamily="2" charset="-122"/>
                <a:ea typeface="华文新魏" panose="02010800040101010101" pitchFamily="2" charset="-122"/>
              </a:rPr>
              <a:t>不能在学会担任其他</a:t>
            </a:r>
            <a:r>
              <a:rPr lang="zh-CN" altLang="zh-CN" sz="2200" kern="100" dirty="0" smtClean="0">
                <a:solidFill>
                  <a:srgbClr val="FF0000"/>
                </a:solidFill>
                <a:latin typeface="华文新魏" panose="02010800040101010101" pitchFamily="2" charset="-122"/>
                <a:ea typeface="华文新魏" panose="02010800040101010101" pitchFamily="2" charset="-122"/>
              </a:rPr>
              <a:t>任</a:t>
            </a:r>
            <a:endParaRPr lang="en-US" altLang="zh-CN" sz="2200" kern="100" dirty="0" smtClean="0">
              <a:solidFill>
                <a:srgbClr val="FF0000"/>
              </a:solidFill>
              <a:latin typeface="华文新魏" panose="02010800040101010101" pitchFamily="2" charset="-122"/>
              <a:ea typeface="华文新魏" panose="02010800040101010101" pitchFamily="2" charset="-122"/>
            </a:endParaRPr>
          </a:p>
          <a:p>
            <a:pPr lvl="1" fontAlgn="auto">
              <a:lnSpc>
                <a:spcPct val="130000"/>
              </a:lnSpc>
              <a:defRPr/>
            </a:pPr>
            <a:r>
              <a:rPr lang="en-US" altLang="zh-CN" sz="2200" kern="100" dirty="0">
                <a:solidFill>
                  <a:srgbClr val="FF0000"/>
                </a:solidFill>
                <a:latin typeface="华文新魏" panose="02010800040101010101" pitchFamily="2" charset="-122"/>
                <a:ea typeface="华文新魏" panose="02010800040101010101" pitchFamily="2" charset="-122"/>
              </a:rPr>
              <a:t> </a:t>
            </a:r>
            <a:r>
              <a:rPr lang="en-US" altLang="zh-CN" sz="2200" kern="100" dirty="0" smtClean="0">
                <a:solidFill>
                  <a:srgbClr val="FF0000"/>
                </a:solidFill>
                <a:latin typeface="华文新魏" panose="02010800040101010101" pitchFamily="2" charset="-122"/>
                <a:ea typeface="华文新魏" panose="02010800040101010101" pitchFamily="2" charset="-122"/>
              </a:rPr>
              <a:t>             </a:t>
            </a:r>
            <a:r>
              <a:rPr lang="zh-CN" altLang="zh-CN" sz="2200" kern="100" dirty="0" smtClean="0">
                <a:solidFill>
                  <a:srgbClr val="FF0000"/>
                </a:solidFill>
                <a:latin typeface="华文新魏" panose="02010800040101010101" pitchFamily="2" charset="-122"/>
                <a:ea typeface="华文新魏" panose="02010800040101010101" pitchFamily="2" charset="-122"/>
              </a:rPr>
              <a:t>何</a:t>
            </a:r>
            <a:r>
              <a:rPr lang="zh-CN" altLang="zh-CN" sz="2200" kern="100" dirty="0">
                <a:solidFill>
                  <a:srgbClr val="FF0000"/>
                </a:solidFill>
                <a:latin typeface="华文新魏" panose="02010800040101010101" pitchFamily="2" charset="-122"/>
                <a:ea typeface="华文新魏" panose="02010800040101010101" pitchFamily="2" charset="-122"/>
              </a:rPr>
              <a:t>职务</a:t>
            </a:r>
            <a:r>
              <a:rPr lang="zh-CN" altLang="zh-CN" sz="2200" kern="100" dirty="0">
                <a:latin typeface="华文新魏" panose="02010800040101010101" pitchFamily="2" charset="-122"/>
                <a:ea typeface="华文新魏" panose="02010800040101010101" pitchFamily="2" charset="-122"/>
              </a:rPr>
              <a:t>，包括</a:t>
            </a:r>
            <a:r>
              <a:rPr lang="zh-CN" altLang="zh-CN" sz="2200" kern="100" dirty="0">
                <a:solidFill>
                  <a:srgbClr val="FF0000"/>
                </a:solidFill>
                <a:latin typeface="华文新魏" panose="02010800040101010101" pitchFamily="2" charset="-122"/>
                <a:ea typeface="华文新魏" panose="02010800040101010101" pitchFamily="2" charset="-122"/>
              </a:rPr>
              <a:t>兼职</a:t>
            </a:r>
            <a:r>
              <a:rPr lang="zh-CN" altLang="zh-CN" sz="2200" kern="100" dirty="0" smtClean="0">
                <a:latin typeface="华文新魏" panose="02010800040101010101" pitchFamily="2" charset="-122"/>
                <a:ea typeface="华文新魏" panose="02010800040101010101" pitchFamily="2" charset="-122"/>
              </a:rPr>
              <a:t>）</a:t>
            </a:r>
            <a:endParaRPr lang="en-US" altLang="zh-CN" sz="2200" kern="100" dirty="0" smtClean="0">
              <a:latin typeface="华文新魏" panose="02010800040101010101" pitchFamily="2" charset="-122"/>
              <a:ea typeface="华文新魏" panose="02010800040101010101" pitchFamily="2" charset="-122"/>
            </a:endParaRPr>
          </a:p>
          <a:p>
            <a:pPr lvl="1" fontAlgn="auto">
              <a:lnSpc>
                <a:spcPct val="130000"/>
              </a:lnSpc>
              <a:defRPr/>
            </a:pPr>
            <a:r>
              <a:rPr lang="en-US" altLang="zh-CN" sz="2200" kern="100" dirty="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smtClean="0">
                <a:solidFill>
                  <a:srgbClr val="FF0000"/>
                </a:solidFill>
                <a:latin typeface="华文新魏" panose="02010800040101010101" pitchFamily="2" charset="-122"/>
                <a:ea typeface="华文新魏" panose="02010800040101010101" pitchFamily="2" charset="-122"/>
              </a:rPr>
              <a:t>任职</a:t>
            </a:r>
            <a:r>
              <a:rPr lang="zh-CN" altLang="zh-CN" sz="2200" kern="100" dirty="0">
                <a:solidFill>
                  <a:srgbClr val="FF0000"/>
                </a:solidFill>
                <a:latin typeface="华文新魏" panose="02010800040101010101" pitchFamily="2" charset="-122"/>
                <a:ea typeface="华文新魏" panose="02010800040101010101" pitchFamily="2" charset="-122"/>
              </a:rPr>
              <a:t>时年龄不超过</a:t>
            </a:r>
            <a:r>
              <a:rPr lang="en-US" altLang="zh-CN" sz="2200" kern="100" dirty="0">
                <a:solidFill>
                  <a:srgbClr val="FF0000"/>
                </a:solidFill>
                <a:latin typeface="华文新魏" panose="02010800040101010101" pitchFamily="2" charset="-122"/>
                <a:ea typeface="华文新魏" panose="02010800040101010101" pitchFamily="2" charset="-122"/>
              </a:rPr>
              <a:t>70</a:t>
            </a:r>
            <a:r>
              <a:rPr lang="zh-CN" altLang="zh-CN" sz="2200" kern="100" dirty="0">
                <a:solidFill>
                  <a:srgbClr val="FF0000"/>
                </a:solidFill>
                <a:latin typeface="华文新魏" panose="02010800040101010101" pitchFamily="2" charset="-122"/>
                <a:ea typeface="华文新魏" panose="02010800040101010101" pitchFamily="2" charset="-122"/>
              </a:rPr>
              <a:t>周岁</a:t>
            </a:r>
            <a:endParaRPr lang="en-US" altLang="zh-CN" sz="2200" kern="100" dirty="0">
              <a:solidFill>
                <a:srgbClr val="FF0000"/>
              </a:solidFill>
              <a:latin typeface="华文新魏" panose="02010800040101010101" pitchFamily="2" charset="-122"/>
              <a:ea typeface="华文新魏" panose="02010800040101010101" pitchFamily="2" charset="-122"/>
            </a:endParaRPr>
          </a:p>
          <a:p>
            <a:pPr lvl="1" fontAlgn="auto">
              <a:lnSpc>
                <a:spcPct val="130000"/>
              </a:lnSpc>
              <a:defRPr/>
            </a:pPr>
            <a:r>
              <a:rPr lang="en-US" altLang="zh-CN" sz="2200" kern="100" dirty="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smtClean="0">
                <a:solidFill>
                  <a:srgbClr val="FF0000"/>
                </a:solidFill>
                <a:latin typeface="华文新魏" panose="02010800040101010101" pitchFamily="2" charset="-122"/>
                <a:ea typeface="华文新魏" panose="02010800040101010101" pitchFamily="2" charset="-122"/>
              </a:rPr>
              <a:t>换届</a:t>
            </a:r>
            <a:r>
              <a:rPr lang="zh-CN" altLang="zh-CN" sz="2200" kern="100" dirty="0">
                <a:solidFill>
                  <a:srgbClr val="FF0000"/>
                </a:solidFill>
                <a:latin typeface="华文新魏" panose="02010800040101010101" pitchFamily="2" charset="-122"/>
                <a:ea typeface="华文新魏" panose="02010800040101010101" pitchFamily="2" charset="-122"/>
              </a:rPr>
              <a:t>留任监事不超过上一届全体监事的</a:t>
            </a:r>
            <a:r>
              <a:rPr lang="en-US" altLang="zh-CN" sz="2200" kern="100" dirty="0">
                <a:solidFill>
                  <a:srgbClr val="FF0000"/>
                </a:solidFill>
                <a:latin typeface="华文新魏" panose="02010800040101010101" pitchFamily="2" charset="-122"/>
                <a:ea typeface="华文新魏" panose="02010800040101010101" pitchFamily="2" charset="-122"/>
              </a:rPr>
              <a:t>2/3</a:t>
            </a:r>
            <a:endParaRPr lang="en-US" altLang="zh-CN" sz="2200" kern="100" noProof="1">
              <a:solidFill>
                <a:srgbClr val="FF0000"/>
              </a:solidFill>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smtClean="0">
                <a:solidFill>
                  <a:srgbClr val="FF0000"/>
                </a:solidFill>
                <a:latin typeface="华文新魏" panose="02010800040101010101" pitchFamily="2" charset="-122"/>
                <a:ea typeface="华文新魏" panose="02010800040101010101" pitchFamily="2" charset="-122"/>
              </a:rPr>
              <a:t>            </a:t>
            </a:r>
            <a:r>
              <a:rPr lang="en-US" altLang="zh-CN" sz="2200" kern="100" dirty="0" smtClean="0">
                <a:solidFill>
                  <a:srgbClr val="FF0000"/>
                </a:solidFill>
                <a:latin typeface="华文新魏" panose="02010800040101010101" pitchFamily="2" charset="-122"/>
                <a:ea typeface="华文新魏" panose="02010800040101010101" pitchFamily="2" charset="-122"/>
              </a:rPr>
              <a:t>     </a:t>
            </a:r>
            <a:r>
              <a:rPr lang="zh-CN" altLang="zh-CN" sz="2200" kern="100" dirty="0" smtClean="0">
                <a:latin typeface="华文新魏" panose="02010800040101010101" pitchFamily="2" charset="-122"/>
                <a:ea typeface="华文新魏" panose="02010800040101010101" pitchFamily="2" charset="-122"/>
              </a:rPr>
              <a:t>监事</a:t>
            </a:r>
            <a:r>
              <a:rPr lang="zh-CN" altLang="zh-CN" sz="2200" kern="100" dirty="0">
                <a:latin typeface="华文新魏" panose="02010800040101010101" pitchFamily="2" charset="-122"/>
                <a:ea typeface="华文新魏" panose="02010800040101010101" pitchFamily="2" charset="-122"/>
              </a:rPr>
              <a:t>由</a:t>
            </a:r>
            <a:r>
              <a:rPr lang="zh-CN" altLang="zh-CN" sz="2200" kern="100" dirty="0">
                <a:solidFill>
                  <a:srgbClr val="FF0000"/>
                </a:solidFill>
                <a:latin typeface="华文新魏" panose="02010800040101010101" pitchFamily="2" charset="-122"/>
                <a:ea typeface="华文新魏" panose="02010800040101010101" pitchFamily="2" charset="-122"/>
              </a:rPr>
              <a:t>会员代表大会</a:t>
            </a:r>
            <a:r>
              <a:rPr lang="zh-CN" altLang="zh-CN" sz="2200" kern="100" dirty="0">
                <a:latin typeface="华文新魏" panose="02010800040101010101" pitchFamily="2" charset="-122"/>
                <a:ea typeface="华文新魏" panose="02010800040101010101" pitchFamily="2" charset="-122"/>
              </a:rPr>
              <a:t>选举产生</a:t>
            </a:r>
            <a:endParaRPr lang="en-US" altLang="zh-CN" sz="2200" kern="100" dirty="0">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smtClean="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smtClean="0">
                <a:latin typeface="华文新魏" panose="02010800040101010101" pitchFamily="2" charset="-122"/>
                <a:ea typeface="华文新魏" panose="02010800040101010101" pitchFamily="2" charset="-122"/>
              </a:rPr>
              <a:t>监事</a:t>
            </a:r>
            <a:r>
              <a:rPr lang="zh-CN" altLang="zh-CN" sz="2200" kern="100" dirty="0">
                <a:latin typeface="华文新魏" panose="02010800040101010101" pitchFamily="2" charset="-122"/>
                <a:ea typeface="华文新魏" panose="02010800040101010101" pitchFamily="2" charset="-122"/>
              </a:rPr>
              <a:t>长、副监事长由</a:t>
            </a:r>
            <a:r>
              <a:rPr lang="zh-CN" altLang="zh-CN" sz="2200" kern="100" dirty="0">
                <a:solidFill>
                  <a:srgbClr val="FF0000"/>
                </a:solidFill>
                <a:latin typeface="华文新魏" panose="02010800040101010101" pitchFamily="2" charset="-122"/>
                <a:ea typeface="华文新魏" panose="02010800040101010101" pitchFamily="2" charset="-122"/>
              </a:rPr>
              <a:t>会员代表大会</a:t>
            </a:r>
            <a:r>
              <a:rPr lang="zh-CN" altLang="zh-CN" sz="2200" kern="100" dirty="0">
                <a:latin typeface="华文新魏" panose="02010800040101010101" pitchFamily="2" charset="-122"/>
                <a:ea typeface="华文新魏" panose="02010800040101010101" pitchFamily="2" charset="-122"/>
              </a:rPr>
              <a:t>或</a:t>
            </a:r>
            <a:r>
              <a:rPr lang="zh-CN" altLang="zh-CN" sz="2200" kern="100" dirty="0">
                <a:solidFill>
                  <a:srgbClr val="FF0000"/>
                </a:solidFill>
                <a:latin typeface="华文新魏" panose="02010800040101010101" pitchFamily="2" charset="-122"/>
                <a:ea typeface="华文新魏" panose="02010800040101010101" pitchFamily="2" charset="-122"/>
              </a:rPr>
              <a:t>监事会</a:t>
            </a:r>
            <a:r>
              <a:rPr lang="zh-CN" altLang="zh-CN" sz="2200" kern="100" dirty="0">
                <a:latin typeface="华文新魏" panose="02010800040101010101" pitchFamily="2" charset="-122"/>
                <a:ea typeface="华文新魏" panose="02010800040101010101" pitchFamily="2" charset="-122"/>
              </a:rPr>
              <a:t>选举产生</a:t>
            </a:r>
            <a:endParaRPr lang="en-US" altLang="zh-CN" sz="2200" kern="1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bwMode="auto">
          <a:xfrm>
            <a:off x="179634" y="332742"/>
            <a:ext cx="8496708" cy="5976498"/>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7" name="TextBox 16"/>
          <p:cNvSpPr txBox="1"/>
          <p:nvPr/>
        </p:nvSpPr>
        <p:spPr>
          <a:xfrm>
            <a:off x="611669" y="548760"/>
            <a:ext cx="8280691" cy="4933658"/>
          </a:xfrm>
          <a:prstGeom prst="rect">
            <a:avLst/>
          </a:prstGeom>
          <a:noFill/>
        </p:spPr>
        <p:txBody>
          <a:bodyPr wrap="square">
            <a:spAutoFit/>
          </a:bodyPr>
          <a:lstStyle/>
          <a:p>
            <a:pPr fontAlgn="auto">
              <a:lnSpc>
                <a:spcPct val="130000"/>
              </a:lnSpc>
              <a:defRPr/>
            </a:pPr>
            <a:r>
              <a:rPr lang="zh-CN" altLang="en-US" sz="2200" kern="100" noProof="1">
                <a:latin typeface="华文新魏" panose="02010800040101010101" pitchFamily="2" charset="-122"/>
                <a:ea typeface="华文新魏" panose="02010800040101010101" pitchFamily="2" charset="-122"/>
              </a:rPr>
              <a:t>负责人：</a:t>
            </a:r>
            <a:endParaRPr lang="en-US" altLang="zh-CN" sz="2200" kern="100" noProof="1">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noProof="1">
                <a:latin typeface="华文新魏" panose="02010800040101010101" pitchFamily="2" charset="-122"/>
                <a:ea typeface="华文新魏" panose="02010800040101010101" pitchFamily="2" charset="-122"/>
              </a:rPr>
              <a:t>   </a:t>
            </a:r>
            <a:r>
              <a:rPr lang="en-US" altLang="zh-CN" sz="2200" kern="100" noProof="1" smtClean="0">
                <a:latin typeface="华文新魏" panose="02010800040101010101" pitchFamily="2" charset="-122"/>
                <a:ea typeface="华文新魏" panose="02010800040101010101" pitchFamily="2" charset="-122"/>
              </a:rPr>
              <a:t>      </a:t>
            </a:r>
            <a:r>
              <a:rPr lang="zh-CN" altLang="zh-CN" sz="2200" kern="100" dirty="0" smtClean="0">
                <a:latin typeface="华文新魏" panose="02010800040101010101" pitchFamily="2" charset="-122"/>
                <a:ea typeface="华文新魏" panose="02010800040101010101" pitchFamily="2" charset="-122"/>
              </a:rPr>
              <a:t>人数</a:t>
            </a:r>
            <a:r>
              <a:rPr lang="zh-CN" altLang="en-US" sz="2200" kern="100" dirty="0">
                <a:latin typeface="华文新魏" panose="02010800040101010101" pitchFamily="2" charset="-122"/>
                <a:ea typeface="华文新魏" panose="02010800040101010101" pitchFamily="2" charset="-122"/>
              </a:rPr>
              <a:t>：</a:t>
            </a:r>
            <a:r>
              <a:rPr lang="zh-CN" altLang="zh-CN" sz="2200" kern="100" dirty="0">
                <a:latin typeface="华文新魏" panose="02010800040101010101" pitchFamily="2" charset="-122"/>
                <a:ea typeface="华文新魏" panose="02010800040101010101" pitchFamily="2" charset="-122"/>
              </a:rPr>
              <a:t>根据学会会员数量按一定比例确定</a:t>
            </a:r>
            <a:endParaRPr lang="en-US" altLang="zh-CN" sz="2200" kern="100" noProof="1">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smtClean="0">
                <a:latin typeface="华文新魏" panose="02010800040101010101" pitchFamily="2" charset="-122"/>
                <a:ea typeface="华文新魏" panose="02010800040101010101" pitchFamily="2" charset="-122"/>
              </a:rPr>
              <a:t>个人</a:t>
            </a:r>
            <a:r>
              <a:rPr lang="zh-CN" altLang="zh-CN" sz="2200" kern="100" dirty="0">
                <a:latin typeface="华文新魏" panose="02010800040101010101" pitchFamily="2" charset="-122"/>
                <a:ea typeface="华文新魏" panose="02010800040101010101" pitchFamily="2" charset="-122"/>
              </a:rPr>
              <a:t>会员不足</a:t>
            </a:r>
            <a:r>
              <a:rPr lang="en-US" altLang="zh-CN" sz="2200" kern="100" dirty="0">
                <a:latin typeface="华文新魏" panose="02010800040101010101" pitchFamily="2" charset="-122"/>
                <a:ea typeface="华文新魏" panose="02010800040101010101" pitchFamily="2" charset="-122"/>
              </a:rPr>
              <a:t>2</a:t>
            </a:r>
            <a:r>
              <a:rPr lang="zh-CN" altLang="zh-CN" sz="2200" kern="100" dirty="0">
                <a:latin typeface="华文新魏" panose="02010800040101010101" pitchFamily="2" charset="-122"/>
                <a:ea typeface="华文新魏" panose="02010800040101010101" pitchFamily="2" charset="-122"/>
              </a:rPr>
              <a:t>万人，负责人人数不超过</a:t>
            </a:r>
            <a:r>
              <a:rPr lang="en-US" altLang="zh-CN" sz="2200" kern="100" dirty="0">
                <a:solidFill>
                  <a:srgbClr val="FF0000"/>
                </a:solidFill>
                <a:latin typeface="华文新魏" panose="02010800040101010101" pitchFamily="2" charset="-122"/>
                <a:ea typeface="华文新魏" panose="02010800040101010101" pitchFamily="2" charset="-122"/>
              </a:rPr>
              <a:t>13</a:t>
            </a:r>
            <a:r>
              <a:rPr lang="zh-CN" altLang="zh-CN" sz="2200" kern="100" dirty="0">
                <a:solidFill>
                  <a:srgbClr val="FF0000"/>
                </a:solidFill>
                <a:latin typeface="华文新魏" panose="02010800040101010101" pitchFamily="2" charset="-122"/>
                <a:ea typeface="华文新魏" panose="02010800040101010101" pitchFamily="2" charset="-122"/>
              </a:rPr>
              <a:t>人</a:t>
            </a:r>
            <a:r>
              <a:rPr lang="zh-CN" altLang="zh-CN" sz="2200" kern="100" dirty="0">
                <a:latin typeface="华文新魏" panose="02010800040101010101" pitchFamily="2" charset="-122"/>
                <a:ea typeface="华文新魏" panose="02010800040101010101" pitchFamily="2" charset="-122"/>
              </a:rPr>
              <a:t>；</a:t>
            </a:r>
            <a:endParaRPr lang="en-US" altLang="zh-CN" sz="2200" kern="100" dirty="0">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smtClean="0">
                <a:latin typeface="华文新魏" panose="02010800040101010101" pitchFamily="2" charset="-122"/>
                <a:ea typeface="华文新魏" panose="02010800040101010101" pitchFamily="2" charset="-122"/>
              </a:rPr>
              <a:t>以</a:t>
            </a:r>
            <a:r>
              <a:rPr lang="en-US" altLang="zh-CN" sz="2200" kern="100" dirty="0">
                <a:solidFill>
                  <a:srgbClr val="FF0000"/>
                </a:solidFill>
                <a:latin typeface="华文新魏" panose="02010800040101010101" pitchFamily="2" charset="-122"/>
                <a:ea typeface="华文新魏" panose="02010800040101010101" pitchFamily="2" charset="-122"/>
              </a:rPr>
              <a:t>2</a:t>
            </a:r>
            <a:r>
              <a:rPr lang="zh-CN" altLang="zh-CN" sz="2200" kern="100" dirty="0">
                <a:solidFill>
                  <a:srgbClr val="FF0000"/>
                </a:solidFill>
                <a:latin typeface="华文新魏" panose="02010800040101010101" pitchFamily="2" charset="-122"/>
                <a:ea typeface="华文新魏" panose="02010800040101010101" pitchFamily="2" charset="-122"/>
              </a:rPr>
              <a:t>万人为基准</a:t>
            </a:r>
            <a:r>
              <a:rPr lang="zh-CN" altLang="zh-CN" sz="2200" kern="100" dirty="0">
                <a:latin typeface="华文新魏" panose="02010800040101010101" pitchFamily="2" charset="-122"/>
                <a:ea typeface="华文新魏" panose="02010800040101010101" pitchFamily="2" charset="-122"/>
              </a:rPr>
              <a:t>，会员数量</a:t>
            </a:r>
            <a:r>
              <a:rPr lang="zh-CN" altLang="zh-CN" sz="2200" kern="100" dirty="0">
                <a:solidFill>
                  <a:srgbClr val="FF0000"/>
                </a:solidFill>
                <a:latin typeface="华文新魏" panose="02010800040101010101" pitchFamily="2" charset="-122"/>
                <a:ea typeface="华文新魏" panose="02010800040101010101" pitchFamily="2" charset="-122"/>
              </a:rPr>
              <a:t>每增加</a:t>
            </a:r>
            <a:r>
              <a:rPr lang="en-US" altLang="zh-CN" sz="2200" kern="100" dirty="0">
                <a:solidFill>
                  <a:srgbClr val="FF0000"/>
                </a:solidFill>
                <a:latin typeface="华文新魏" panose="02010800040101010101" pitchFamily="2" charset="-122"/>
                <a:ea typeface="华文新魏" panose="02010800040101010101" pitchFamily="2" charset="-122"/>
              </a:rPr>
              <a:t>2</a:t>
            </a:r>
            <a:r>
              <a:rPr lang="zh-CN" altLang="zh-CN" sz="2200" kern="100" dirty="0">
                <a:solidFill>
                  <a:srgbClr val="FF0000"/>
                </a:solidFill>
                <a:latin typeface="华文新魏" panose="02010800040101010101" pitchFamily="2" charset="-122"/>
                <a:ea typeface="华文新魏" panose="02010800040101010101" pitchFamily="2" charset="-122"/>
              </a:rPr>
              <a:t>万人</a:t>
            </a:r>
            <a:r>
              <a:rPr lang="zh-CN" altLang="zh-CN" sz="2200" kern="100" dirty="0">
                <a:latin typeface="华文新魏" panose="02010800040101010101" pitchFamily="2" charset="-122"/>
                <a:ea typeface="华文新魏" panose="02010800040101010101" pitchFamily="2" charset="-122"/>
              </a:rPr>
              <a:t>，负责</a:t>
            </a:r>
            <a:endParaRPr lang="en-US" altLang="zh-CN" sz="2200" kern="100" dirty="0">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a:latin typeface="华文新魏" panose="02010800040101010101" pitchFamily="2" charset="-122"/>
                <a:ea typeface="华文新魏" panose="02010800040101010101" pitchFamily="2" charset="-122"/>
              </a:rPr>
              <a:t>人人数可</a:t>
            </a:r>
            <a:r>
              <a:rPr lang="zh-CN" altLang="zh-CN" sz="2200" kern="100" dirty="0">
                <a:solidFill>
                  <a:srgbClr val="FF0000"/>
                </a:solidFill>
                <a:latin typeface="华文新魏" panose="02010800040101010101" pitchFamily="2" charset="-122"/>
                <a:ea typeface="华文新魏" panose="02010800040101010101" pitchFamily="2" charset="-122"/>
              </a:rPr>
              <a:t>增加</a:t>
            </a:r>
            <a:r>
              <a:rPr lang="en-US" altLang="zh-CN" sz="2200" kern="100" dirty="0">
                <a:solidFill>
                  <a:srgbClr val="FF0000"/>
                </a:solidFill>
                <a:latin typeface="华文新魏" panose="02010800040101010101" pitchFamily="2" charset="-122"/>
                <a:ea typeface="华文新魏" panose="02010800040101010101" pitchFamily="2" charset="-122"/>
              </a:rPr>
              <a:t>1</a:t>
            </a:r>
            <a:r>
              <a:rPr lang="zh-CN" altLang="zh-CN" sz="2200" kern="100" dirty="0">
                <a:solidFill>
                  <a:srgbClr val="FF0000"/>
                </a:solidFill>
                <a:latin typeface="华文新魏" panose="02010800040101010101" pitchFamily="2" charset="-122"/>
                <a:ea typeface="华文新魏" panose="02010800040101010101" pitchFamily="2" charset="-122"/>
              </a:rPr>
              <a:t>人</a:t>
            </a:r>
            <a:r>
              <a:rPr lang="zh-CN" altLang="en-US" sz="2200" kern="100" dirty="0">
                <a:latin typeface="华文新魏" panose="02010800040101010101" pitchFamily="2" charset="-122"/>
                <a:ea typeface="华文新魏" panose="02010800040101010101" pitchFamily="2" charset="-122"/>
              </a:rPr>
              <a:t>；</a:t>
            </a:r>
            <a:r>
              <a:rPr lang="zh-CN" altLang="zh-CN" sz="2200" kern="100" dirty="0">
                <a:latin typeface="华文新魏" panose="02010800040101010101" pitchFamily="2" charset="-122"/>
                <a:ea typeface="华文新魏" panose="02010800040101010101" pitchFamily="2" charset="-122"/>
              </a:rPr>
              <a:t>原则上最多</a:t>
            </a:r>
            <a:r>
              <a:rPr lang="zh-CN" altLang="zh-CN" sz="2200" kern="100" dirty="0">
                <a:solidFill>
                  <a:srgbClr val="FF0000"/>
                </a:solidFill>
                <a:latin typeface="华文新魏" panose="02010800040101010101" pitchFamily="2" charset="-122"/>
                <a:ea typeface="华文新魏" panose="02010800040101010101" pitchFamily="2" charset="-122"/>
              </a:rPr>
              <a:t>不超过</a:t>
            </a:r>
            <a:r>
              <a:rPr lang="en-US" altLang="zh-CN" sz="2200" kern="100" dirty="0">
                <a:solidFill>
                  <a:srgbClr val="FF0000"/>
                </a:solidFill>
                <a:latin typeface="华文新魏" panose="02010800040101010101" pitchFamily="2" charset="-122"/>
                <a:ea typeface="华文新魏" panose="02010800040101010101" pitchFamily="2" charset="-122"/>
              </a:rPr>
              <a:t>20</a:t>
            </a:r>
            <a:r>
              <a:rPr lang="zh-CN" altLang="zh-CN" sz="2200" kern="100" dirty="0">
                <a:solidFill>
                  <a:srgbClr val="FF0000"/>
                </a:solidFill>
                <a:latin typeface="华文新魏" panose="02010800040101010101" pitchFamily="2" charset="-122"/>
                <a:ea typeface="华文新魏" panose="02010800040101010101" pitchFamily="2" charset="-122"/>
              </a:rPr>
              <a:t>人</a:t>
            </a:r>
            <a:r>
              <a:rPr lang="zh-CN" altLang="zh-CN" sz="2200" kern="100" dirty="0">
                <a:latin typeface="华文新魏" panose="02010800040101010101" pitchFamily="2" charset="-122"/>
                <a:ea typeface="华文新魏" panose="02010800040101010101" pitchFamily="2" charset="-122"/>
              </a:rPr>
              <a:t>。</a:t>
            </a:r>
            <a:endParaRPr lang="en-US" altLang="zh-CN" sz="2200" kern="100" dirty="0">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a:solidFill>
                  <a:srgbClr val="FF0000"/>
                </a:solidFill>
                <a:latin typeface="华文新魏" panose="02010800040101010101" pitchFamily="2" charset="-122"/>
                <a:ea typeface="华文新魏" panose="02010800040101010101" pitchFamily="2" charset="-122"/>
              </a:rPr>
              <a:t>外籍及港澳台科学家</a:t>
            </a:r>
            <a:r>
              <a:rPr lang="zh-CN" altLang="zh-CN" sz="2200" kern="100" dirty="0">
                <a:latin typeface="华文新魏" panose="02010800040101010101" pitchFamily="2" charset="-122"/>
                <a:ea typeface="华文新魏" panose="02010800040101010101" pitchFamily="2" charset="-122"/>
              </a:rPr>
              <a:t>担任副理事长，不受上述</a:t>
            </a:r>
            <a:endParaRPr lang="en-US" altLang="zh-CN" sz="2200" kern="100" dirty="0">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a:latin typeface="华文新魏" panose="02010800040101010101" pitchFamily="2" charset="-122"/>
                <a:ea typeface="华文新魏" panose="02010800040101010101" pitchFamily="2" charset="-122"/>
              </a:rPr>
              <a:t>               </a:t>
            </a:r>
            <a:r>
              <a:rPr lang="en-US" altLang="zh-CN" sz="2200" kern="100" dirty="0" smtClean="0">
                <a:latin typeface="华文新魏" panose="02010800040101010101" pitchFamily="2" charset="-122"/>
                <a:ea typeface="华文新魏" panose="02010800040101010101" pitchFamily="2" charset="-122"/>
              </a:rPr>
              <a:t>      </a:t>
            </a:r>
            <a:r>
              <a:rPr lang="zh-CN" altLang="zh-CN" sz="2200" kern="100" dirty="0">
                <a:latin typeface="华文新魏" panose="02010800040101010101" pitchFamily="2" charset="-122"/>
                <a:ea typeface="华文新魏" panose="02010800040101010101" pitchFamily="2" charset="-122"/>
              </a:rPr>
              <a:t>人数限制，但</a:t>
            </a:r>
            <a:r>
              <a:rPr lang="zh-CN" altLang="zh-CN" sz="2200" kern="100" dirty="0">
                <a:solidFill>
                  <a:srgbClr val="FF0000"/>
                </a:solidFill>
                <a:latin typeface="华文新魏" panose="02010800040101010101" pitchFamily="2" charset="-122"/>
                <a:ea typeface="华文新魏" panose="02010800040101010101" pitchFamily="2" charset="-122"/>
              </a:rPr>
              <a:t>最多可各有</a:t>
            </a:r>
            <a:r>
              <a:rPr lang="en-US" altLang="zh-CN" sz="2200" kern="100" dirty="0">
                <a:solidFill>
                  <a:srgbClr val="FF0000"/>
                </a:solidFill>
                <a:latin typeface="华文新魏" panose="02010800040101010101" pitchFamily="2" charset="-122"/>
                <a:ea typeface="华文新魏" panose="02010800040101010101" pitchFamily="2" charset="-122"/>
              </a:rPr>
              <a:t>1</a:t>
            </a:r>
            <a:r>
              <a:rPr lang="zh-CN" altLang="zh-CN" sz="2200" kern="100" dirty="0">
                <a:solidFill>
                  <a:srgbClr val="FF0000"/>
                </a:solidFill>
                <a:latin typeface="华文新魏" panose="02010800040101010101" pitchFamily="2" charset="-122"/>
                <a:ea typeface="华文新魏" panose="02010800040101010101" pitchFamily="2" charset="-122"/>
              </a:rPr>
              <a:t>名</a:t>
            </a:r>
            <a:endParaRPr lang="en-US" altLang="zh-CN" sz="2200" kern="100" dirty="0">
              <a:solidFill>
                <a:srgbClr val="FF0000"/>
              </a:solidFill>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noProof="1">
                <a:latin typeface="华文新魏" panose="02010800040101010101" pitchFamily="2" charset="-122"/>
                <a:ea typeface="华文新魏" panose="02010800040101010101" pitchFamily="2" charset="-122"/>
              </a:rPr>
              <a:t>       </a:t>
            </a:r>
            <a:r>
              <a:rPr lang="zh-CN" altLang="en-US" sz="2200" kern="100" noProof="1">
                <a:latin typeface="华文新魏" panose="02010800040101010101" pitchFamily="2" charset="-122"/>
                <a:ea typeface="华文新魏" panose="02010800040101010101" pitchFamily="2" charset="-122"/>
              </a:rPr>
              <a:t>人选条件：</a:t>
            </a:r>
            <a:r>
              <a:rPr lang="zh-CN" altLang="en-US" sz="2200" kern="100" dirty="0">
                <a:latin typeface="华文新魏" panose="02010800040101010101" pitchFamily="2" charset="-122"/>
                <a:ea typeface="华文新魏" panose="02010800040101010101" pitchFamily="2" charset="-122"/>
              </a:rPr>
              <a:t>来自同一法人单位的不超过</a:t>
            </a:r>
            <a:r>
              <a:rPr lang="en-US" altLang="zh-CN" sz="2200" kern="100" dirty="0">
                <a:latin typeface="华文新魏" panose="02010800040101010101" pitchFamily="2" charset="-122"/>
                <a:ea typeface="华文新魏" panose="02010800040101010101" pitchFamily="2" charset="-122"/>
              </a:rPr>
              <a:t>2</a:t>
            </a:r>
            <a:r>
              <a:rPr lang="zh-CN" altLang="en-US" sz="2200" kern="100" dirty="0" smtClean="0">
                <a:latin typeface="华文新魏" panose="02010800040101010101" pitchFamily="2" charset="-122"/>
                <a:ea typeface="华文新魏" panose="02010800040101010101" pitchFamily="2" charset="-122"/>
              </a:rPr>
              <a:t>人</a:t>
            </a:r>
            <a:endParaRPr lang="en-US" altLang="zh-CN" sz="2200" kern="100" dirty="0" smtClean="0">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smtClean="0">
                <a:solidFill>
                  <a:srgbClr val="FF0000"/>
                </a:solidFill>
                <a:latin typeface="华文新魏" panose="02010800040101010101" pitchFamily="2" charset="-122"/>
                <a:ea typeface="华文新魏" panose="02010800040101010101" pitchFamily="2" charset="-122"/>
              </a:rPr>
              <a:t>                            </a:t>
            </a:r>
            <a:r>
              <a:rPr lang="zh-CN" altLang="zh-CN" sz="2200" kern="100" dirty="0" smtClean="0">
                <a:solidFill>
                  <a:srgbClr val="FF0000"/>
                </a:solidFill>
                <a:latin typeface="华文新魏" panose="02010800040101010101" pitchFamily="2" charset="-122"/>
                <a:ea typeface="华文新魏" panose="02010800040101010101" pitchFamily="2" charset="-122"/>
              </a:rPr>
              <a:t>遴选</a:t>
            </a:r>
            <a:r>
              <a:rPr lang="zh-CN" altLang="zh-CN" sz="2200" kern="100" dirty="0">
                <a:solidFill>
                  <a:srgbClr val="FF0000"/>
                </a:solidFill>
                <a:latin typeface="华文新魏" panose="02010800040101010101" pitchFamily="2" charset="-122"/>
                <a:ea typeface="华文新魏" panose="02010800040101010101" pitchFamily="2" charset="-122"/>
              </a:rPr>
              <a:t>负责人要坚持德才兼备，应具有较高</a:t>
            </a:r>
            <a:endParaRPr lang="en-US" altLang="zh-CN" sz="2200" kern="100" dirty="0">
              <a:solidFill>
                <a:srgbClr val="FF0000"/>
              </a:solidFill>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a:solidFill>
                  <a:srgbClr val="FF0000"/>
                </a:solidFill>
                <a:latin typeface="华文新魏" panose="02010800040101010101" pitchFamily="2" charset="-122"/>
                <a:ea typeface="华文新魏" panose="02010800040101010101" pitchFamily="2" charset="-122"/>
              </a:rPr>
              <a:t>                           </a:t>
            </a:r>
            <a:r>
              <a:rPr lang="en-US" altLang="zh-CN" sz="2200" kern="100" dirty="0" smtClean="0">
                <a:solidFill>
                  <a:srgbClr val="FF0000"/>
                </a:solidFill>
                <a:latin typeface="华文新魏" panose="02010800040101010101" pitchFamily="2" charset="-122"/>
                <a:ea typeface="华文新魏" panose="02010800040101010101" pitchFamily="2" charset="-122"/>
              </a:rPr>
              <a:t> </a:t>
            </a:r>
            <a:r>
              <a:rPr lang="zh-CN" altLang="zh-CN" sz="2200" kern="100" dirty="0" smtClean="0">
                <a:solidFill>
                  <a:srgbClr val="FF0000"/>
                </a:solidFill>
                <a:latin typeface="华文新魏" panose="02010800040101010101" pitchFamily="2" charset="-122"/>
                <a:ea typeface="华文新魏" panose="02010800040101010101" pitchFamily="2" charset="-122"/>
              </a:rPr>
              <a:t>学术</a:t>
            </a:r>
            <a:r>
              <a:rPr lang="zh-CN" altLang="zh-CN" sz="2200" kern="100" dirty="0">
                <a:solidFill>
                  <a:srgbClr val="FF0000"/>
                </a:solidFill>
                <a:latin typeface="华文新魏" panose="02010800040101010101" pitchFamily="2" charset="-122"/>
                <a:ea typeface="华文新魏" panose="02010800040101010101" pitchFamily="2" charset="-122"/>
              </a:rPr>
              <a:t>造诣，理事长应在学会所在学科领域</a:t>
            </a:r>
            <a:endParaRPr lang="en-US" altLang="zh-CN" sz="2200" kern="100" dirty="0">
              <a:solidFill>
                <a:srgbClr val="FF0000"/>
              </a:solidFill>
              <a:latin typeface="华文新魏" panose="02010800040101010101" pitchFamily="2" charset="-122"/>
              <a:ea typeface="华文新魏" panose="02010800040101010101" pitchFamily="2" charset="-122"/>
            </a:endParaRPr>
          </a:p>
          <a:p>
            <a:pPr fontAlgn="auto">
              <a:lnSpc>
                <a:spcPct val="130000"/>
              </a:lnSpc>
              <a:defRPr/>
            </a:pPr>
            <a:r>
              <a:rPr lang="en-US" altLang="zh-CN" sz="2200" kern="100" dirty="0">
                <a:solidFill>
                  <a:srgbClr val="FF0000"/>
                </a:solidFill>
                <a:latin typeface="华文新魏" panose="02010800040101010101" pitchFamily="2" charset="-122"/>
                <a:ea typeface="华文新魏" panose="02010800040101010101" pitchFamily="2" charset="-122"/>
              </a:rPr>
              <a:t>                           </a:t>
            </a:r>
            <a:r>
              <a:rPr lang="en-US" altLang="zh-CN" sz="2200" kern="100" dirty="0" smtClean="0">
                <a:solidFill>
                  <a:srgbClr val="FF0000"/>
                </a:solidFill>
                <a:latin typeface="华文新魏" panose="02010800040101010101" pitchFamily="2" charset="-122"/>
                <a:ea typeface="华文新魏" panose="02010800040101010101" pitchFamily="2" charset="-122"/>
              </a:rPr>
              <a:t> </a:t>
            </a:r>
            <a:r>
              <a:rPr lang="zh-CN" altLang="zh-CN" sz="2200" kern="100" dirty="0" smtClean="0">
                <a:solidFill>
                  <a:srgbClr val="FF0000"/>
                </a:solidFill>
                <a:latin typeface="华文新魏" panose="02010800040101010101" pitchFamily="2" charset="-122"/>
                <a:ea typeface="华文新魏" panose="02010800040101010101" pitchFamily="2" charset="-122"/>
              </a:rPr>
              <a:t>具有</a:t>
            </a:r>
            <a:r>
              <a:rPr lang="zh-CN" altLang="zh-CN" sz="2200" kern="100" dirty="0">
                <a:solidFill>
                  <a:srgbClr val="FF0000"/>
                </a:solidFill>
                <a:latin typeface="华文新魏" panose="02010800040101010101" pitchFamily="2" charset="-122"/>
                <a:ea typeface="华文新魏" panose="02010800040101010101" pitchFamily="2" charset="-122"/>
              </a:rPr>
              <a:t>学术威望和社会影响力</a:t>
            </a:r>
            <a:endParaRPr lang="en-US" altLang="zh-CN" sz="2200" kern="100" noProof="1">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bwMode="auto">
          <a:xfrm>
            <a:off x="179634" y="332742"/>
            <a:ext cx="8187003" cy="604850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7" name="TextBox 16"/>
          <p:cNvSpPr txBox="1"/>
          <p:nvPr/>
        </p:nvSpPr>
        <p:spPr>
          <a:xfrm>
            <a:off x="611670" y="548760"/>
            <a:ext cx="7920660" cy="5339475"/>
          </a:xfrm>
          <a:prstGeom prst="rect">
            <a:avLst/>
          </a:prstGeom>
          <a:noFill/>
        </p:spPr>
        <p:txBody>
          <a:bodyPr wrap="square">
            <a:spAutoFit/>
          </a:bodyPr>
          <a:lstStyle/>
          <a:p>
            <a:pPr fontAlgn="auto">
              <a:lnSpc>
                <a:spcPct val="130000"/>
              </a:lnSpc>
              <a:defRPr/>
            </a:pPr>
            <a:r>
              <a:rPr lang="zh-CN" altLang="en-US" sz="2400" noProof="1" smtClean="0">
                <a:latin typeface="华文新魏" panose="02010800040101010101" pitchFamily="2" charset="-122"/>
                <a:ea typeface="华文新魏" panose="02010800040101010101" pitchFamily="2" charset="-122"/>
              </a:rPr>
              <a:t>      理事长、副理事长：</a:t>
            </a:r>
            <a:endParaRPr lang="en-US" altLang="zh-CN" sz="2400" noProof="1" smtClean="0">
              <a:latin typeface="华文新魏" panose="02010800040101010101" pitchFamily="2" charset="-122"/>
              <a:ea typeface="华文新魏" panose="02010800040101010101" pitchFamily="2" charset="-122"/>
            </a:endParaRPr>
          </a:p>
          <a:p>
            <a:pPr lvl="2" fontAlgn="auto">
              <a:lnSpc>
                <a:spcPct val="130000"/>
              </a:lnSpc>
              <a:defRPr/>
            </a:pPr>
            <a:r>
              <a:rPr lang="zh-CN" altLang="en-US" sz="2400" noProof="1" smtClean="0">
                <a:solidFill>
                  <a:srgbClr val="FF0000"/>
                </a:solidFill>
                <a:latin typeface="华文新魏" panose="02010800040101010101" pitchFamily="2" charset="-122"/>
                <a:ea typeface="华文新魏" panose="02010800040101010101" pitchFamily="2" charset="-122"/>
              </a:rPr>
              <a:t>会员代表大会</a:t>
            </a:r>
            <a:r>
              <a:rPr lang="zh-CN" altLang="en-US" sz="2400" noProof="1" smtClean="0">
                <a:latin typeface="华文新魏" panose="02010800040101010101" pitchFamily="2" charset="-122"/>
                <a:ea typeface="华文新魏" panose="02010800040101010101" pitchFamily="2" charset="-122"/>
              </a:rPr>
              <a:t>或</a:t>
            </a:r>
            <a:r>
              <a:rPr lang="zh-CN" altLang="en-US" sz="2400" noProof="1" smtClean="0">
                <a:solidFill>
                  <a:srgbClr val="FF0000"/>
                </a:solidFill>
                <a:latin typeface="华文新魏" panose="02010800040101010101" pitchFamily="2" charset="-122"/>
                <a:ea typeface="华文新魏" panose="02010800040101010101" pitchFamily="2" charset="-122"/>
              </a:rPr>
              <a:t>理事会</a:t>
            </a:r>
            <a:r>
              <a:rPr lang="zh-CN" altLang="en-US" sz="2400" noProof="1" smtClean="0">
                <a:latin typeface="华文新魏" panose="02010800040101010101" pitchFamily="2" charset="-122"/>
                <a:ea typeface="华文新魏" panose="02010800040101010101" pitchFamily="2" charset="-122"/>
              </a:rPr>
              <a:t>选举产生</a:t>
            </a:r>
            <a:endParaRPr lang="en-US" altLang="zh-CN" sz="2400" noProof="1" smtClean="0">
              <a:latin typeface="华文新魏" panose="02010800040101010101" pitchFamily="2" charset="-122"/>
              <a:ea typeface="华文新魏" panose="02010800040101010101" pitchFamily="2" charset="-122"/>
            </a:endParaRPr>
          </a:p>
          <a:p>
            <a:pPr lvl="2" fontAlgn="auto">
              <a:lnSpc>
                <a:spcPct val="130000"/>
              </a:lnSpc>
              <a:defRPr/>
            </a:pPr>
            <a:r>
              <a:rPr lang="zh-CN" altLang="en-US" sz="2400" noProof="1" smtClean="0">
                <a:latin typeface="华文新魏" panose="02010800040101010101" pitchFamily="2" charset="-122"/>
                <a:ea typeface="华文新魏" panose="02010800040101010101" pitchFamily="2" charset="-122"/>
              </a:rPr>
              <a:t>任职时</a:t>
            </a:r>
            <a:r>
              <a:rPr lang="zh-CN" altLang="en-US" sz="2400" noProof="1" smtClean="0">
                <a:latin typeface="华文新魏" panose="02010800040101010101" pitchFamily="2" charset="-122"/>
                <a:ea typeface="华文新魏" panose="02010800040101010101" pitchFamily="2" charset="-122"/>
              </a:rPr>
              <a:t>不超龄超届</a:t>
            </a:r>
            <a:r>
              <a:rPr lang="en-US" altLang="zh-CN" sz="2400" noProof="1" smtClean="0">
                <a:latin typeface="华文新魏" panose="02010800040101010101" pitchFamily="2" charset="-122"/>
                <a:ea typeface="华文新魏" panose="02010800040101010101" pitchFamily="2" charset="-122"/>
              </a:rPr>
              <a:t>(</a:t>
            </a:r>
            <a:r>
              <a:rPr lang="zh-CN" altLang="en-US" sz="2400" noProof="1" smtClean="0">
                <a:latin typeface="华文新魏" panose="02010800040101010101" pitchFamily="2" charset="-122"/>
                <a:ea typeface="华文新魏" panose="02010800040101010101" pitchFamily="2" charset="-122"/>
              </a:rPr>
              <a:t>理事长、副理事长不超过</a:t>
            </a:r>
            <a:r>
              <a:rPr lang="en-US" altLang="zh-CN" sz="2400" noProof="1" smtClean="0">
                <a:latin typeface="华文新魏" panose="02010800040101010101" pitchFamily="2" charset="-122"/>
                <a:ea typeface="华文新魏" panose="02010800040101010101" pitchFamily="2" charset="-122"/>
              </a:rPr>
              <a:t>70</a:t>
            </a:r>
            <a:r>
              <a:rPr lang="zh-CN" altLang="en-US" sz="2400" noProof="1" smtClean="0">
                <a:latin typeface="华文新魏" panose="02010800040101010101" pitchFamily="2" charset="-122"/>
                <a:ea typeface="华文新魏" panose="02010800040101010101" pitchFamily="2" charset="-122"/>
              </a:rPr>
              <a:t>周岁，</a:t>
            </a:r>
            <a:r>
              <a:rPr lang="zh-CN" altLang="en-US" sz="2400" noProof="1" smtClean="0">
                <a:solidFill>
                  <a:srgbClr val="FF0000"/>
                </a:solidFill>
                <a:latin typeface="华文新魏" panose="02010800040101010101" pitchFamily="2" charset="-122"/>
                <a:ea typeface="华文新魏" panose="02010800040101010101" pitchFamily="2" charset="-122"/>
              </a:rPr>
              <a:t>理事长超龄届中必须变更</a:t>
            </a:r>
            <a:r>
              <a:rPr lang="zh-CN" altLang="en-US" sz="2400" noProof="1" smtClean="0">
                <a:latin typeface="华文新魏" panose="02010800040101010101" pitchFamily="2" charset="-122"/>
                <a:ea typeface="华文新魏" panose="02010800040101010101" pitchFamily="2" charset="-122"/>
              </a:rPr>
              <a:t>）</a:t>
            </a:r>
            <a:endParaRPr lang="en-US" altLang="zh-CN" sz="2400" noProof="1" smtClean="0">
              <a:latin typeface="华文新魏" panose="02010800040101010101" pitchFamily="2" charset="-122"/>
              <a:ea typeface="华文新魏" panose="02010800040101010101" pitchFamily="2" charset="-122"/>
            </a:endParaRPr>
          </a:p>
          <a:p>
            <a:pPr lvl="1" fontAlgn="auto">
              <a:lnSpc>
                <a:spcPct val="130000"/>
              </a:lnSpc>
              <a:defRPr/>
            </a:pPr>
            <a:r>
              <a:rPr lang="zh-CN" altLang="en-US" sz="2400" noProof="1" smtClean="0">
                <a:latin typeface="华文新魏" panose="02010800040101010101" pitchFamily="2" charset="-122"/>
                <a:ea typeface="华文新魏" panose="02010800040101010101" pitchFamily="2" charset="-122"/>
              </a:rPr>
              <a:t>秘书长：</a:t>
            </a:r>
            <a:endParaRPr lang="en-US" altLang="zh-CN" sz="2400" noProof="1" smtClean="0">
              <a:latin typeface="华文新魏" panose="02010800040101010101" pitchFamily="2" charset="-122"/>
              <a:ea typeface="华文新魏" panose="02010800040101010101" pitchFamily="2" charset="-122"/>
            </a:endParaRPr>
          </a:p>
          <a:p>
            <a:pPr lvl="2" fontAlgn="auto">
              <a:lnSpc>
                <a:spcPct val="130000"/>
              </a:lnSpc>
              <a:defRPr/>
            </a:pPr>
            <a:r>
              <a:rPr lang="zh-CN" altLang="en-US" sz="2400" noProof="1" smtClean="0">
                <a:latin typeface="华文新魏" panose="02010800040101010101" pitchFamily="2" charset="-122"/>
                <a:ea typeface="华文新魏" panose="02010800040101010101" pitchFamily="2" charset="-122"/>
              </a:rPr>
              <a:t>理事长提名，</a:t>
            </a:r>
            <a:r>
              <a:rPr lang="zh-CN" altLang="en-US" sz="2400" noProof="1" smtClean="0">
                <a:solidFill>
                  <a:srgbClr val="FF0000"/>
                </a:solidFill>
                <a:latin typeface="华文新魏" panose="02010800040101010101" pitchFamily="2" charset="-122"/>
                <a:ea typeface="华文新魏" panose="02010800040101010101" pitchFamily="2" charset="-122"/>
              </a:rPr>
              <a:t>理事会聘任</a:t>
            </a:r>
            <a:r>
              <a:rPr lang="zh-CN" altLang="en-US" sz="2400" noProof="1" smtClean="0">
                <a:latin typeface="华文新魏" panose="02010800040101010101" pitchFamily="2" charset="-122"/>
                <a:ea typeface="华文新魏" panose="02010800040101010101" pitchFamily="2" charset="-122"/>
              </a:rPr>
              <a:t>（秘书长实行聘任制）</a:t>
            </a:r>
            <a:endParaRPr lang="en-US" altLang="zh-CN" sz="2400" noProof="1" smtClean="0">
              <a:latin typeface="华文新魏" panose="02010800040101010101" pitchFamily="2" charset="-122"/>
              <a:ea typeface="华文新魏" panose="02010800040101010101" pitchFamily="2" charset="-122"/>
            </a:endParaRPr>
          </a:p>
          <a:p>
            <a:pPr lvl="2" fontAlgn="auto">
              <a:lnSpc>
                <a:spcPct val="130000"/>
              </a:lnSpc>
              <a:defRPr/>
            </a:pPr>
            <a:r>
              <a:rPr lang="zh-CN" altLang="en-US" sz="2400" noProof="1" smtClean="0">
                <a:latin typeface="华文新魏" panose="02010800040101010101" pitchFamily="2" charset="-122"/>
                <a:ea typeface="华文新魏" panose="02010800040101010101" pitchFamily="2" charset="-122"/>
              </a:rPr>
              <a:t>任职时</a:t>
            </a:r>
            <a:r>
              <a:rPr lang="zh-CN" altLang="en-US" sz="2400" noProof="1" smtClean="0">
                <a:latin typeface="华文新魏" panose="02010800040101010101" pitchFamily="2" charset="-122"/>
                <a:ea typeface="华文新魏" panose="02010800040101010101" pitchFamily="2" charset="-122"/>
              </a:rPr>
              <a:t>不</a:t>
            </a:r>
            <a:r>
              <a:rPr lang="zh-CN" altLang="en-US" sz="2400" noProof="1">
                <a:latin typeface="华文新魏" panose="02010800040101010101" pitchFamily="2" charset="-122"/>
                <a:ea typeface="华文新魏" panose="02010800040101010101" pitchFamily="2" charset="-122"/>
              </a:rPr>
              <a:t>超过</a:t>
            </a:r>
            <a:r>
              <a:rPr lang="en-US" altLang="zh-CN" sz="2400" noProof="1" smtClean="0">
                <a:latin typeface="华文新魏" panose="02010800040101010101" pitchFamily="2" charset="-122"/>
                <a:ea typeface="华文新魏" panose="02010800040101010101" pitchFamily="2" charset="-122"/>
              </a:rPr>
              <a:t>62</a:t>
            </a:r>
            <a:r>
              <a:rPr lang="zh-CN" altLang="en-US" sz="2400" noProof="1" smtClean="0">
                <a:latin typeface="华文新魏" panose="02010800040101010101" pitchFamily="2" charset="-122"/>
                <a:ea typeface="华文新魏" panose="02010800040101010101" pitchFamily="2" charset="-122"/>
              </a:rPr>
              <a:t>周岁</a:t>
            </a:r>
            <a:endParaRPr lang="en-US" altLang="zh-CN" sz="2400" noProof="1" smtClean="0">
              <a:latin typeface="华文新魏" panose="02010800040101010101" pitchFamily="2" charset="-122"/>
              <a:ea typeface="华文新魏" panose="02010800040101010101" pitchFamily="2" charset="-122"/>
            </a:endParaRPr>
          </a:p>
          <a:p>
            <a:pPr lvl="2" fontAlgn="auto">
              <a:lnSpc>
                <a:spcPct val="130000"/>
              </a:lnSpc>
              <a:defRPr/>
            </a:pPr>
            <a:r>
              <a:rPr lang="zh-CN" altLang="en-US" sz="2400" noProof="1" smtClean="0">
                <a:solidFill>
                  <a:srgbClr val="FF0000"/>
                </a:solidFill>
                <a:latin typeface="华文新魏" panose="02010800040101010101" pitchFamily="2" charset="-122"/>
                <a:ea typeface="华文新魏" panose="02010800040101010101" pitchFamily="2" charset="-122"/>
              </a:rPr>
              <a:t>专职</a:t>
            </a:r>
            <a:r>
              <a:rPr lang="zh-CN" altLang="en-US" sz="2400" noProof="1" smtClean="0">
                <a:latin typeface="华文新魏" panose="02010800040101010101" pitchFamily="2" charset="-122"/>
                <a:ea typeface="华文新魏" panose="02010800040101010101" pitchFamily="2" charset="-122"/>
              </a:rPr>
              <a:t>（不是专职，需要特殊情况说明）</a:t>
            </a:r>
            <a:endParaRPr lang="en-US" altLang="zh-CN" sz="2400" noProof="1" smtClean="0">
              <a:latin typeface="华文新魏" panose="02010800040101010101" pitchFamily="2" charset="-122"/>
              <a:ea typeface="华文新魏" panose="02010800040101010101" pitchFamily="2" charset="-122"/>
            </a:endParaRPr>
          </a:p>
          <a:p>
            <a:pPr fontAlgn="auto">
              <a:lnSpc>
                <a:spcPct val="130000"/>
              </a:lnSpc>
              <a:defRPr/>
            </a:pPr>
            <a:r>
              <a:rPr lang="zh-CN" altLang="en-US" sz="2400" noProof="1" smtClean="0">
                <a:latin typeface="华文新魏" panose="02010800040101010101" pitchFamily="2" charset="-122"/>
                <a:ea typeface="华文新魏" panose="02010800040101010101" pitchFamily="2" charset="-122"/>
              </a:rPr>
              <a:t>      法定</a:t>
            </a:r>
            <a:r>
              <a:rPr lang="zh-CN" altLang="en-US" sz="2400" noProof="1">
                <a:latin typeface="华文新魏" panose="02010800040101010101" pitchFamily="2" charset="-122"/>
                <a:ea typeface="华文新魏" panose="02010800040101010101" pitchFamily="2" charset="-122"/>
              </a:rPr>
              <a:t>代表人：</a:t>
            </a:r>
            <a:endParaRPr lang="en-US" altLang="zh-CN" sz="2400" noProof="1">
              <a:latin typeface="华文新魏" panose="02010800040101010101" pitchFamily="2" charset="-122"/>
              <a:ea typeface="华文新魏" panose="02010800040101010101" pitchFamily="2" charset="-122"/>
            </a:endParaRPr>
          </a:p>
          <a:p>
            <a:pPr lvl="1" fontAlgn="auto">
              <a:lnSpc>
                <a:spcPct val="130000"/>
              </a:lnSpc>
              <a:defRPr/>
            </a:pPr>
            <a:r>
              <a:rPr lang="zh-CN" altLang="en-US" sz="2400" noProof="1" smtClean="0">
                <a:latin typeface="华文新魏" panose="02010800040101010101" pitchFamily="2" charset="-122"/>
                <a:ea typeface="华文新魏" panose="02010800040101010101" pitchFamily="2" charset="-122"/>
              </a:rPr>
              <a:t>      原法定代表人不再担任理事长副理事长职务，必须   </a:t>
            </a:r>
            <a:endParaRPr lang="en-US" altLang="zh-CN" sz="2400" noProof="1" smtClean="0">
              <a:latin typeface="华文新魏" panose="02010800040101010101" pitchFamily="2" charset="-122"/>
              <a:ea typeface="华文新魏" panose="02010800040101010101" pitchFamily="2" charset="-122"/>
            </a:endParaRPr>
          </a:p>
          <a:p>
            <a:pPr lvl="1" fontAlgn="auto">
              <a:lnSpc>
                <a:spcPct val="130000"/>
              </a:lnSpc>
              <a:defRPr/>
            </a:pPr>
            <a:r>
              <a:rPr lang="en-US" altLang="zh-CN" sz="2400" noProof="1">
                <a:latin typeface="华文新魏" panose="02010800040101010101" pitchFamily="2" charset="-122"/>
                <a:ea typeface="华文新魏" panose="02010800040101010101" pitchFamily="2" charset="-122"/>
              </a:rPr>
              <a:t> </a:t>
            </a:r>
            <a:r>
              <a:rPr lang="en-US" altLang="zh-CN" sz="2400" noProof="1" smtClean="0">
                <a:latin typeface="华文新魏" panose="02010800040101010101" pitchFamily="2" charset="-122"/>
                <a:ea typeface="华文新魏" panose="02010800040101010101" pitchFamily="2" charset="-122"/>
              </a:rPr>
              <a:t>     </a:t>
            </a:r>
            <a:r>
              <a:rPr lang="zh-CN" altLang="en-US" sz="2400" noProof="1" smtClean="0">
                <a:latin typeface="华文新魏" panose="02010800040101010101" pitchFamily="2" charset="-122"/>
                <a:ea typeface="华文新魏" panose="02010800040101010101" pitchFamily="2" charset="-122"/>
              </a:rPr>
              <a:t>更换，仅担任</a:t>
            </a:r>
            <a:r>
              <a:rPr lang="zh-CN" altLang="en-US" sz="2400" noProof="1" smtClean="0">
                <a:solidFill>
                  <a:srgbClr val="FF0000"/>
                </a:solidFill>
                <a:latin typeface="华文新魏" panose="02010800040101010101" pitchFamily="2" charset="-122"/>
                <a:ea typeface="华文新魏" panose="02010800040101010101" pitchFamily="2" charset="-122"/>
              </a:rPr>
              <a:t>秘书长不得担任法定代表人</a:t>
            </a:r>
            <a:endParaRPr lang="en-US" altLang="zh-CN" sz="2400" noProof="1" smtClean="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83676" y="1484838"/>
            <a:ext cx="7200900" cy="5078313"/>
          </a:xfrm>
          <a:prstGeom prst="rect">
            <a:avLst/>
          </a:prstGeom>
          <a:noFill/>
        </p:spPr>
        <p:txBody>
          <a:bodyPr>
            <a:spAutoFit/>
          </a:bodyPr>
          <a:lstStyle/>
          <a:p>
            <a:pPr marL="342900" indent="-342900" fontAlgn="auto">
              <a:lnSpc>
                <a:spcPct val="150000"/>
              </a:lnSpc>
              <a:buFont typeface="Wingdings" panose="05000000000000000000" pitchFamily="2" charset="2"/>
              <a:buChar char="Ø"/>
              <a:defRPr/>
            </a:pPr>
            <a:r>
              <a:rPr lang="zh-CN" altLang="en-US" sz="2400" noProof="1" smtClean="0">
                <a:latin typeface="+mn-ea"/>
                <a:ea typeface="+mn-ea"/>
              </a:rPr>
              <a:t>以上会议到会</a:t>
            </a:r>
            <a:r>
              <a:rPr lang="en-US" altLang="zh-CN" sz="2400" noProof="1" smtClean="0">
                <a:solidFill>
                  <a:srgbClr val="FF0000"/>
                </a:solidFill>
                <a:latin typeface="+mn-ea"/>
                <a:ea typeface="+mn-ea"/>
              </a:rPr>
              <a:t>2/3</a:t>
            </a:r>
            <a:r>
              <a:rPr lang="zh-CN" altLang="en-US" sz="2400" noProof="1" smtClean="0">
                <a:solidFill>
                  <a:srgbClr val="FF0000"/>
                </a:solidFill>
                <a:latin typeface="+mn-ea"/>
                <a:ea typeface="+mn-ea"/>
              </a:rPr>
              <a:t>以上</a:t>
            </a:r>
            <a:r>
              <a:rPr lang="zh-CN" altLang="en-US" sz="2400" noProof="1" smtClean="0">
                <a:latin typeface="+mn-ea"/>
                <a:ea typeface="+mn-ea"/>
              </a:rPr>
              <a:t>，会员代表大会决议</a:t>
            </a:r>
            <a:r>
              <a:rPr lang="zh-CN" altLang="en-US" sz="2400" noProof="1">
                <a:latin typeface="+mn-ea"/>
                <a:ea typeface="+mn-ea"/>
              </a:rPr>
              <a:t>须</a:t>
            </a:r>
            <a:r>
              <a:rPr lang="zh-CN" altLang="en-US" sz="2400" noProof="1">
                <a:solidFill>
                  <a:srgbClr val="FF0000"/>
                </a:solidFill>
                <a:latin typeface="+mn-ea"/>
                <a:ea typeface="+mn-ea"/>
              </a:rPr>
              <a:t>到会</a:t>
            </a:r>
            <a:r>
              <a:rPr lang="en-US" altLang="zh-CN" sz="2400" noProof="1" smtClean="0">
                <a:solidFill>
                  <a:srgbClr val="FF0000"/>
                </a:solidFill>
                <a:latin typeface="+mn-ea"/>
                <a:ea typeface="+mn-ea"/>
              </a:rPr>
              <a:t>1/2</a:t>
            </a:r>
            <a:r>
              <a:rPr lang="zh-CN" altLang="en-US" sz="2400" noProof="1" smtClean="0">
                <a:solidFill>
                  <a:srgbClr val="FF0000"/>
                </a:solidFill>
                <a:latin typeface="+mn-ea"/>
                <a:ea typeface="+mn-ea"/>
              </a:rPr>
              <a:t>以上同意</a:t>
            </a:r>
            <a:r>
              <a:rPr lang="zh-CN" altLang="en-US" sz="2400" noProof="1" smtClean="0">
                <a:latin typeface="+mn-ea"/>
                <a:ea typeface="+mn-ea"/>
              </a:rPr>
              <a:t>，理事会决议须</a:t>
            </a:r>
            <a:r>
              <a:rPr lang="zh-CN" altLang="en-US" sz="2400" noProof="1" smtClean="0">
                <a:solidFill>
                  <a:srgbClr val="FF0000"/>
                </a:solidFill>
                <a:latin typeface="+mn-ea"/>
                <a:ea typeface="+mn-ea"/>
              </a:rPr>
              <a:t>到会</a:t>
            </a:r>
            <a:r>
              <a:rPr lang="en-US" altLang="zh-CN" sz="2400" noProof="1" smtClean="0">
                <a:solidFill>
                  <a:srgbClr val="FF0000"/>
                </a:solidFill>
                <a:latin typeface="+mn-ea"/>
                <a:ea typeface="+mn-ea"/>
              </a:rPr>
              <a:t>2/3</a:t>
            </a:r>
            <a:r>
              <a:rPr lang="zh-CN" altLang="en-US" sz="2400" noProof="1" smtClean="0">
                <a:solidFill>
                  <a:srgbClr val="FF0000"/>
                </a:solidFill>
                <a:latin typeface="+mn-ea"/>
                <a:ea typeface="+mn-ea"/>
              </a:rPr>
              <a:t>以上同意</a:t>
            </a:r>
            <a:endParaRPr lang="en-US" altLang="zh-CN" sz="2400" noProof="1" smtClean="0">
              <a:solidFill>
                <a:srgbClr val="FF0000"/>
              </a:solidFill>
              <a:latin typeface="+mn-ea"/>
              <a:ea typeface="+mn-ea"/>
            </a:endParaRPr>
          </a:p>
          <a:p>
            <a:pPr marL="342900" indent="-342900" fontAlgn="auto">
              <a:lnSpc>
                <a:spcPct val="150000"/>
              </a:lnSpc>
              <a:buFont typeface="Wingdings" panose="05000000000000000000" pitchFamily="2" charset="2"/>
              <a:buChar char="Ø"/>
              <a:defRPr/>
            </a:pPr>
            <a:r>
              <a:rPr lang="zh-CN" altLang="en-US" sz="2400" kern="100" noProof="1" smtClean="0">
                <a:latin typeface="+mn-ea"/>
                <a:ea typeface="+mn-ea"/>
              </a:rPr>
              <a:t>制定或修改章程：</a:t>
            </a:r>
            <a:r>
              <a:rPr lang="en-US" altLang="zh-CN" sz="2400" kern="100" noProof="1">
                <a:solidFill>
                  <a:srgbClr val="FF0000"/>
                </a:solidFill>
                <a:latin typeface="+mn-ea"/>
                <a:ea typeface="+mn-ea"/>
              </a:rPr>
              <a:t>2/3</a:t>
            </a:r>
            <a:r>
              <a:rPr lang="zh-CN" altLang="en-US" sz="2400" kern="100" noProof="1">
                <a:solidFill>
                  <a:srgbClr val="FF0000"/>
                </a:solidFill>
                <a:latin typeface="+mn-ea"/>
                <a:ea typeface="+mn-ea"/>
              </a:rPr>
              <a:t>以上</a:t>
            </a:r>
            <a:r>
              <a:rPr lang="zh-CN" altLang="en-US" sz="2400" kern="100" noProof="1" smtClean="0">
                <a:solidFill>
                  <a:srgbClr val="FF0000"/>
                </a:solidFill>
                <a:latin typeface="+mn-ea"/>
                <a:ea typeface="+mn-ea"/>
              </a:rPr>
              <a:t>通过，不得以鼓掌方式</a:t>
            </a:r>
            <a:r>
              <a:rPr lang="zh-CN" altLang="en-US" sz="2400" kern="100" noProof="1" smtClean="0">
                <a:latin typeface="+mn-ea"/>
                <a:ea typeface="+mn-ea"/>
              </a:rPr>
              <a:t>进行表决</a:t>
            </a:r>
            <a:endParaRPr lang="en-US" altLang="zh-CN" sz="2400" kern="100" noProof="1" smtClean="0">
              <a:latin typeface="+mn-ea"/>
              <a:ea typeface="+mn-ea"/>
            </a:endParaRPr>
          </a:p>
          <a:p>
            <a:pPr marL="342900" indent="-342900" fontAlgn="auto">
              <a:lnSpc>
                <a:spcPct val="150000"/>
              </a:lnSpc>
              <a:buFont typeface="Wingdings" panose="05000000000000000000" pitchFamily="2" charset="2"/>
              <a:buChar char="Ø"/>
              <a:defRPr/>
            </a:pPr>
            <a:r>
              <a:rPr lang="zh-CN" altLang="en-US" sz="2400" kern="100" noProof="1" smtClean="0">
                <a:latin typeface="+mn-ea"/>
                <a:ea typeface="+mn-ea"/>
              </a:rPr>
              <a:t>会费标准：</a:t>
            </a:r>
            <a:r>
              <a:rPr lang="zh-CN" altLang="en-US" sz="2400" kern="100" noProof="1" smtClean="0">
                <a:solidFill>
                  <a:srgbClr val="FF0000"/>
                </a:solidFill>
                <a:latin typeface="+mn-ea"/>
                <a:ea typeface="+mn-ea"/>
              </a:rPr>
              <a:t>无记名投票方式</a:t>
            </a:r>
            <a:r>
              <a:rPr lang="zh-CN" altLang="en-US" sz="2400" kern="100" noProof="1" smtClean="0">
                <a:latin typeface="+mn-ea"/>
                <a:ea typeface="+mn-ea"/>
              </a:rPr>
              <a:t>进行表决</a:t>
            </a:r>
            <a:endParaRPr lang="en-US" altLang="zh-CN" sz="2400" kern="100" noProof="1">
              <a:latin typeface="+mn-ea"/>
              <a:ea typeface="+mn-ea"/>
            </a:endParaRPr>
          </a:p>
          <a:p>
            <a:pPr marL="342900" indent="-342900" fontAlgn="auto">
              <a:lnSpc>
                <a:spcPct val="150000"/>
              </a:lnSpc>
              <a:buFont typeface="Wingdings" panose="05000000000000000000" pitchFamily="2" charset="2"/>
              <a:buChar char="Ø"/>
              <a:defRPr/>
            </a:pPr>
            <a:r>
              <a:rPr lang="zh-CN" altLang="en-US" sz="2400" kern="100" noProof="1" smtClean="0">
                <a:latin typeface="+mn-ea"/>
                <a:ea typeface="+mn-ea"/>
              </a:rPr>
              <a:t>涉及换届改选事项：</a:t>
            </a:r>
            <a:r>
              <a:rPr lang="zh-CN" altLang="en-US" sz="2400" kern="100" noProof="1" smtClean="0">
                <a:solidFill>
                  <a:srgbClr val="FF0000"/>
                </a:solidFill>
                <a:latin typeface="+mn-ea"/>
                <a:ea typeface="+mn-ea"/>
              </a:rPr>
              <a:t>现场会议</a:t>
            </a:r>
            <a:r>
              <a:rPr lang="zh-CN" altLang="en-US" sz="2400" kern="100" noProof="1" smtClean="0">
                <a:latin typeface="+mn-ea"/>
                <a:ea typeface="+mn-ea"/>
              </a:rPr>
              <a:t>或</a:t>
            </a:r>
            <a:r>
              <a:rPr lang="zh-CN" altLang="en-US" sz="2400" kern="100" noProof="1" smtClean="0">
                <a:solidFill>
                  <a:srgbClr val="FF0000"/>
                </a:solidFill>
                <a:latin typeface="+mn-ea"/>
                <a:ea typeface="+mn-ea"/>
              </a:rPr>
              <a:t>视频会议</a:t>
            </a:r>
            <a:r>
              <a:rPr lang="zh-CN" altLang="en-US" sz="2400" kern="100" noProof="1" smtClean="0">
                <a:latin typeface="+mn-ea"/>
                <a:ea typeface="+mn-ea"/>
              </a:rPr>
              <a:t>（提前报科协和民政部</a:t>
            </a:r>
            <a:r>
              <a:rPr lang="zh-CN" altLang="en-US" sz="2400" kern="100" noProof="1" smtClean="0">
                <a:solidFill>
                  <a:srgbClr val="FF0000"/>
                </a:solidFill>
                <a:latin typeface="+mn-ea"/>
                <a:ea typeface="+mn-ea"/>
              </a:rPr>
              <a:t>审批</a:t>
            </a:r>
            <a:r>
              <a:rPr lang="zh-CN" altLang="en-US" sz="2400" kern="100" noProof="1" smtClean="0">
                <a:latin typeface="+mn-ea"/>
                <a:ea typeface="+mn-ea"/>
              </a:rPr>
              <a:t>，材料：</a:t>
            </a:r>
            <a:r>
              <a:rPr lang="zh-CN" altLang="en-US" sz="2400" kern="100" noProof="1" smtClean="0">
                <a:solidFill>
                  <a:srgbClr val="FF0000"/>
                </a:solidFill>
                <a:latin typeface="+mn-ea"/>
                <a:ea typeface="+mn-ea"/>
              </a:rPr>
              <a:t>请示</a:t>
            </a:r>
            <a:r>
              <a:rPr lang="zh-CN" altLang="en-US" sz="2400" kern="100" noProof="1" smtClean="0">
                <a:solidFill>
                  <a:srgbClr val="FF0000"/>
                </a:solidFill>
                <a:latin typeface="+mn-ea"/>
                <a:ea typeface="+mn-ea"/>
              </a:rPr>
              <a:t>附视频会议</a:t>
            </a:r>
            <a:r>
              <a:rPr lang="zh-CN" altLang="en-US" sz="2400" kern="100" noProof="1" smtClean="0">
                <a:solidFill>
                  <a:srgbClr val="FF0000"/>
                </a:solidFill>
                <a:latin typeface="+mn-ea"/>
                <a:ea typeface="+mn-ea"/>
              </a:rPr>
              <a:t>方案</a:t>
            </a:r>
            <a:r>
              <a:rPr lang="zh-CN" altLang="en-US" sz="2400" kern="100" noProof="1" smtClean="0">
                <a:latin typeface="+mn-ea"/>
                <a:ea typeface="+mn-ea"/>
              </a:rPr>
              <a:t>，要求：全程</a:t>
            </a:r>
            <a:r>
              <a:rPr lang="zh-CN" altLang="en-US" sz="2400" kern="100" noProof="1" smtClean="0">
                <a:solidFill>
                  <a:srgbClr val="FF0000"/>
                </a:solidFill>
                <a:latin typeface="+mn-ea"/>
                <a:ea typeface="+mn-ea"/>
              </a:rPr>
              <a:t>录音录像</a:t>
            </a:r>
            <a:r>
              <a:rPr lang="zh-CN" altLang="en-US" sz="2400" kern="100" noProof="1" smtClean="0">
                <a:latin typeface="+mn-ea"/>
                <a:ea typeface="+mn-ea"/>
              </a:rPr>
              <a:t>、线上</a:t>
            </a:r>
            <a:r>
              <a:rPr lang="zh-CN" altLang="en-US" sz="2400" kern="100" noProof="1" smtClean="0">
                <a:solidFill>
                  <a:srgbClr val="FF0000"/>
                </a:solidFill>
                <a:latin typeface="+mn-ea"/>
                <a:ea typeface="+mn-ea"/>
              </a:rPr>
              <a:t>投票系统等</a:t>
            </a:r>
            <a:r>
              <a:rPr lang="zh-CN" altLang="en-US" sz="2400" kern="100" noProof="1" smtClean="0">
                <a:latin typeface="+mn-ea"/>
                <a:ea typeface="+mn-ea"/>
              </a:rPr>
              <a:t>），</a:t>
            </a:r>
            <a:r>
              <a:rPr lang="zh-CN" altLang="en-US" sz="2400" kern="100" noProof="1" smtClean="0">
                <a:solidFill>
                  <a:srgbClr val="FF0000"/>
                </a:solidFill>
                <a:latin typeface="+mn-ea"/>
                <a:ea typeface="+mn-ea"/>
              </a:rPr>
              <a:t>不得以通讯方式</a:t>
            </a:r>
            <a:r>
              <a:rPr lang="zh-CN" altLang="en-US" sz="2400" kern="100" noProof="1" smtClean="0">
                <a:latin typeface="+mn-ea"/>
                <a:ea typeface="+mn-ea"/>
              </a:rPr>
              <a:t>召开</a:t>
            </a:r>
            <a:endParaRPr lang="en-US" altLang="zh-CN" sz="2400" kern="100" noProof="1" smtClean="0">
              <a:latin typeface="+mn-ea"/>
              <a:ea typeface="+mn-ea"/>
            </a:endParaRPr>
          </a:p>
        </p:txBody>
      </p:sp>
      <p:sp>
        <p:nvSpPr>
          <p:cNvPr id="11" name="圆角矩形 10"/>
          <p:cNvSpPr/>
          <p:nvPr/>
        </p:nvSpPr>
        <p:spPr bwMode="auto">
          <a:xfrm>
            <a:off x="3275892" y="748962"/>
            <a:ext cx="2296148" cy="663870"/>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smtClean="0">
                <a:latin typeface="黑体" panose="02010609060101010101" pitchFamily="49" charset="-122"/>
                <a:ea typeface="黑体" panose="02010609060101010101" pitchFamily="49" charset="-122"/>
              </a:rPr>
              <a:t>换届大会要求</a:t>
            </a:r>
            <a:endParaRPr lang="zh-CN" altLang="en-US" sz="2400" noProof="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Box 15"/>
          <p:cNvSpPr txBox="1">
            <a:spLocks noChangeArrowheads="1"/>
          </p:cNvSpPr>
          <p:nvPr/>
        </p:nvSpPr>
        <p:spPr bwMode="auto">
          <a:xfrm>
            <a:off x="721572" y="1412832"/>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mn-ea"/>
                <a:ea typeface="+mn-ea"/>
              </a:rPr>
              <a:t>时间要求：</a:t>
            </a:r>
            <a:endParaRPr lang="zh-CN" altLang="en-US" sz="2400" dirty="0">
              <a:latin typeface="+mn-ea"/>
              <a:ea typeface="+mn-ea"/>
            </a:endParaRPr>
          </a:p>
        </p:txBody>
      </p:sp>
      <p:sp>
        <p:nvSpPr>
          <p:cNvPr id="12295" name="TextBox 16"/>
          <p:cNvSpPr txBox="1">
            <a:spLocks noChangeArrowheads="1"/>
          </p:cNvSpPr>
          <p:nvPr/>
        </p:nvSpPr>
        <p:spPr bwMode="auto">
          <a:xfrm>
            <a:off x="1260475" y="1939599"/>
            <a:ext cx="6983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dirty="0">
                <a:latin typeface="+mn-ea"/>
                <a:ea typeface="+mn-ea"/>
              </a:rPr>
              <a:t>至少换届前</a:t>
            </a:r>
            <a:r>
              <a:rPr lang="en-US" altLang="zh-CN" sz="2400" dirty="0">
                <a:latin typeface="+mn-ea"/>
                <a:ea typeface="+mn-ea"/>
              </a:rPr>
              <a:t>2</a:t>
            </a:r>
            <a:r>
              <a:rPr lang="zh-CN" altLang="en-US" sz="2400" dirty="0">
                <a:latin typeface="+mn-ea"/>
                <a:ea typeface="+mn-ea"/>
              </a:rPr>
              <a:t>个月完成。</a:t>
            </a:r>
            <a:endParaRPr lang="zh-CN" altLang="en-US" sz="2400" dirty="0">
              <a:latin typeface="+mn-ea"/>
              <a:ea typeface="+mn-ea"/>
            </a:endParaRPr>
          </a:p>
        </p:txBody>
      </p:sp>
      <p:sp>
        <p:nvSpPr>
          <p:cNvPr id="12296" name="TextBox 17"/>
          <p:cNvSpPr txBox="1">
            <a:spLocks noChangeArrowheads="1"/>
          </p:cNvSpPr>
          <p:nvPr/>
        </p:nvSpPr>
        <p:spPr bwMode="auto">
          <a:xfrm>
            <a:off x="755650" y="2632348"/>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mn-ea"/>
                <a:ea typeface="+mn-ea"/>
              </a:rPr>
              <a:t>工作内容：</a:t>
            </a:r>
            <a:endParaRPr lang="zh-CN" altLang="en-US" sz="2400" dirty="0">
              <a:latin typeface="+mn-ea"/>
              <a:ea typeface="+mn-ea"/>
            </a:endParaRPr>
          </a:p>
        </p:txBody>
      </p:sp>
      <p:sp>
        <p:nvSpPr>
          <p:cNvPr id="12297" name="TextBox 18"/>
          <p:cNvSpPr txBox="1">
            <a:spLocks noChangeArrowheads="1"/>
          </p:cNvSpPr>
          <p:nvPr/>
        </p:nvSpPr>
        <p:spPr bwMode="auto">
          <a:xfrm>
            <a:off x="1260475" y="3137173"/>
            <a:ext cx="6983413"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2400" noProof="1">
                <a:latin typeface="+mn-ea"/>
                <a:ea typeface="+mn-ea"/>
              </a:rPr>
              <a:t>1.</a:t>
            </a:r>
            <a:r>
              <a:rPr lang="zh-CN" altLang="en-US" sz="2400" noProof="1">
                <a:latin typeface="+mn-ea"/>
                <a:ea typeface="+mn-ea"/>
              </a:rPr>
              <a:t>按照</a:t>
            </a:r>
            <a:r>
              <a:rPr lang="zh-CN" altLang="zh-CN" sz="2400" noProof="1">
                <a:latin typeface="+mn-ea"/>
                <a:ea typeface="+mn-ea"/>
              </a:rPr>
              <a:t>《</a:t>
            </a:r>
            <a:r>
              <a:rPr lang="zh-CN" altLang="en-US" sz="2400" noProof="1">
                <a:latin typeface="+mn-ea"/>
                <a:ea typeface="+mn-ea"/>
              </a:rPr>
              <a:t>换届方案</a:t>
            </a:r>
            <a:r>
              <a:rPr lang="zh-CN" altLang="zh-CN" sz="2400" noProof="1">
                <a:latin typeface="+mn-ea"/>
                <a:ea typeface="+mn-ea"/>
              </a:rPr>
              <a:t>》</a:t>
            </a:r>
            <a:r>
              <a:rPr lang="zh-CN" altLang="en-US" sz="2400" noProof="1">
                <a:latin typeface="+mn-ea"/>
                <a:ea typeface="+mn-ea"/>
              </a:rPr>
              <a:t>筹备会员代表大会，</a:t>
            </a:r>
            <a:r>
              <a:rPr lang="zh-CN" altLang="en-US" sz="2400" noProof="1" smtClean="0">
                <a:solidFill>
                  <a:srgbClr val="FF0000"/>
                </a:solidFill>
                <a:latin typeface="+mn-ea"/>
                <a:ea typeface="+mn-ea"/>
              </a:rPr>
              <a:t>组织会员代表</a:t>
            </a:r>
            <a:r>
              <a:rPr lang="zh-CN" altLang="en-US" sz="2400" noProof="1">
                <a:latin typeface="+mn-ea"/>
                <a:ea typeface="+mn-ea"/>
              </a:rPr>
              <a:t>，准备</a:t>
            </a:r>
            <a:r>
              <a:rPr lang="zh-CN" altLang="en-US" sz="2400" noProof="1">
                <a:solidFill>
                  <a:srgbClr val="FF0000"/>
                </a:solidFill>
                <a:latin typeface="+mn-ea"/>
                <a:ea typeface="+mn-ea"/>
              </a:rPr>
              <a:t>会议文件</a:t>
            </a:r>
            <a:r>
              <a:rPr lang="zh-CN" altLang="en-US" sz="2400" noProof="1">
                <a:latin typeface="+mn-ea"/>
                <a:ea typeface="+mn-ea"/>
              </a:rPr>
              <a:t>，</a:t>
            </a:r>
            <a:r>
              <a:rPr lang="zh-CN" altLang="en-US" sz="2400" noProof="1">
                <a:solidFill>
                  <a:srgbClr val="FF0000"/>
                </a:solidFill>
                <a:latin typeface="+mn-ea"/>
                <a:ea typeface="+mn-ea"/>
              </a:rPr>
              <a:t>筹建各类机构</a:t>
            </a:r>
            <a:r>
              <a:rPr lang="zh-CN" altLang="en-US" sz="2400" noProof="1">
                <a:latin typeface="+mn-ea"/>
                <a:ea typeface="+mn-ea"/>
              </a:rPr>
              <a:t>等；</a:t>
            </a:r>
            <a:endParaRPr lang="zh-CN" altLang="zh-CN" sz="2400" noProof="1">
              <a:latin typeface="+mn-ea"/>
              <a:ea typeface="+mn-ea"/>
            </a:endParaRPr>
          </a:p>
          <a:p>
            <a:pPr eaLnBrk="1" hangingPunct="1">
              <a:lnSpc>
                <a:spcPct val="130000"/>
              </a:lnSpc>
            </a:pPr>
            <a:r>
              <a:rPr lang="zh-CN" altLang="zh-CN" sz="2400" noProof="1">
                <a:latin typeface="+mn-ea"/>
                <a:ea typeface="+mn-ea"/>
              </a:rPr>
              <a:t>2.</a:t>
            </a:r>
            <a:r>
              <a:rPr lang="zh-CN" altLang="en-US" sz="2400" noProof="1">
                <a:latin typeface="+mn-ea"/>
                <a:ea typeface="+mn-ea"/>
              </a:rPr>
              <a:t>对</a:t>
            </a:r>
            <a:r>
              <a:rPr lang="zh-CN" altLang="en-US" sz="2400" noProof="1">
                <a:solidFill>
                  <a:srgbClr val="FF0000"/>
                </a:solidFill>
                <a:latin typeface="+mn-ea"/>
                <a:ea typeface="+mn-ea"/>
              </a:rPr>
              <a:t>学会负责人</a:t>
            </a:r>
            <a:r>
              <a:rPr lang="zh-CN" altLang="en-US" sz="2400" noProof="1">
                <a:latin typeface="+mn-ea"/>
                <a:ea typeface="+mn-ea"/>
              </a:rPr>
              <a:t>按</a:t>
            </a:r>
            <a:r>
              <a:rPr lang="zh-CN" altLang="en-US" sz="2400" noProof="1">
                <a:solidFill>
                  <a:srgbClr val="FF0000"/>
                </a:solidFill>
                <a:latin typeface="+mn-ea"/>
                <a:ea typeface="+mn-ea"/>
              </a:rPr>
              <a:t>干部管理权限</a:t>
            </a:r>
            <a:r>
              <a:rPr lang="zh-CN" altLang="en-US" sz="2400" noProof="1">
                <a:latin typeface="+mn-ea"/>
                <a:ea typeface="+mn-ea"/>
              </a:rPr>
              <a:t>进行</a:t>
            </a:r>
            <a:r>
              <a:rPr lang="zh-CN" altLang="en-US" sz="2400" noProof="1" smtClean="0">
                <a:solidFill>
                  <a:srgbClr val="FF0000"/>
                </a:solidFill>
                <a:latin typeface="+mn-ea"/>
                <a:ea typeface="+mn-ea"/>
              </a:rPr>
              <a:t>报批（时间较长）</a:t>
            </a:r>
            <a:r>
              <a:rPr lang="zh-CN" altLang="en-US" sz="2400" noProof="1" smtClean="0">
                <a:latin typeface="+mn-ea"/>
                <a:ea typeface="+mn-ea"/>
              </a:rPr>
              <a:t>；</a:t>
            </a:r>
            <a:endParaRPr lang="zh-CN" altLang="zh-CN" sz="2400" noProof="1">
              <a:latin typeface="+mn-ea"/>
              <a:ea typeface="+mn-ea"/>
            </a:endParaRPr>
          </a:p>
          <a:p>
            <a:pPr eaLnBrk="1" hangingPunct="1">
              <a:lnSpc>
                <a:spcPct val="130000"/>
              </a:lnSpc>
            </a:pPr>
            <a:r>
              <a:rPr lang="zh-CN" altLang="zh-CN" sz="2400" noProof="1">
                <a:latin typeface="+mn-ea"/>
                <a:ea typeface="+mn-ea"/>
              </a:rPr>
              <a:t>3.</a:t>
            </a:r>
            <a:r>
              <a:rPr lang="zh-CN" altLang="en-US" sz="2400" noProof="1">
                <a:latin typeface="+mn-ea"/>
                <a:ea typeface="+mn-ea"/>
              </a:rPr>
              <a:t>办事机构</a:t>
            </a:r>
            <a:r>
              <a:rPr lang="zh-CN" altLang="en-US" sz="2400" noProof="1">
                <a:solidFill>
                  <a:srgbClr val="FF0000"/>
                </a:solidFill>
                <a:latin typeface="+mn-ea"/>
                <a:ea typeface="+mn-ea"/>
              </a:rPr>
              <a:t>支撑单位</a:t>
            </a:r>
            <a:r>
              <a:rPr lang="zh-CN" altLang="en-US" sz="2400" noProof="1" smtClean="0">
                <a:solidFill>
                  <a:srgbClr val="FF0000"/>
                </a:solidFill>
                <a:latin typeface="+mn-ea"/>
                <a:ea typeface="+mn-ea"/>
              </a:rPr>
              <a:t>意见（抬头学会）</a:t>
            </a:r>
            <a:r>
              <a:rPr lang="zh-CN" altLang="en-US" sz="2400" noProof="1" smtClean="0">
                <a:latin typeface="+mn-ea"/>
                <a:ea typeface="+mn-ea"/>
              </a:rPr>
              <a:t>；</a:t>
            </a:r>
            <a:endParaRPr lang="zh-CN" altLang="zh-CN" sz="2400" noProof="1">
              <a:latin typeface="+mn-ea"/>
              <a:ea typeface="+mn-ea"/>
            </a:endParaRPr>
          </a:p>
          <a:p>
            <a:pPr eaLnBrk="1" hangingPunct="1">
              <a:lnSpc>
                <a:spcPct val="130000"/>
              </a:lnSpc>
            </a:pPr>
            <a:r>
              <a:rPr lang="zh-CN" altLang="zh-CN" sz="2400" noProof="1">
                <a:latin typeface="+mn-ea"/>
                <a:ea typeface="+mn-ea"/>
              </a:rPr>
              <a:t>4.</a:t>
            </a:r>
            <a:r>
              <a:rPr lang="zh-CN" altLang="en-US" sz="2400" noProof="1">
                <a:latin typeface="+mn-ea"/>
                <a:ea typeface="+mn-ea"/>
              </a:rPr>
              <a:t>理事会（或常务理事会）审议</a:t>
            </a:r>
            <a:r>
              <a:rPr lang="zh-CN" altLang="en-US" sz="2400" noProof="1">
                <a:solidFill>
                  <a:srgbClr val="FF0000"/>
                </a:solidFill>
                <a:latin typeface="+mn-ea"/>
                <a:ea typeface="+mn-ea"/>
              </a:rPr>
              <a:t>会议筹备情况</a:t>
            </a:r>
            <a:r>
              <a:rPr lang="zh-CN" altLang="en-US" sz="2400" noProof="1">
                <a:latin typeface="+mn-ea"/>
                <a:ea typeface="+mn-ea"/>
              </a:rPr>
              <a:t>及相关资料</a:t>
            </a:r>
            <a:r>
              <a:rPr lang="zh-CN" altLang="en-US" sz="2400" noProof="1" smtClean="0">
                <a:latin typeface="+mn-ea"/>
                <a:ea typeface="+mn-ea"/>
              </a:rPr>
              <a:t>。</a:t>
            </a:r>
            <a:endParaRPr lang="zh-CN" altLang="zh-CN" sz="2400" noProof="1">
              <a:latin typeface="+mn-ea"/>
              <a:ea typeface="+mn-ea"/>
            </a:endParaRPr>
          </a:p>
        </p:txBody>
      </p:sp>
      <p:sp>
        <p:nvSpPr>
          <p:cNvPr id="18" name="圆角矩形 17"/>
          <p:cNvSpPr/>
          <p:nvPr/>
        </p:nvSpPr>
        <p:spPr bwMode="auto">
          <a:xfrm>
            <a:off x="3443590" y="620766"/>
            <a:ext cx="2302309" cy="634695"/>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a:latin typeface="黑体" panose="02010609060101010101" pitchFamily="49" charset="-122"/>
                <a:ea typeface="黑体" panose="02010609060101010101" pitchFamily="49" charset="-122"/>
              </a:rPr>
              <a:t>换届</a:t>
            </a:r>
            <a:r>
              <a:rPr lang="zh-CN" altLang="en-US" sz="2400" noProof="1" smtClean="0">
                <a:latin typeface="黑体" panose="02010609060101010101" pitchFamily="49" charset="-122"/>
                <a:ea typeface="黑体" panose="02010609060101010101" pitchFamily="49" charset="-122"/>
              </a:rPr>
              <a:t>方案筹备</a:t>
            </a:r>
            <a:endParaRPr lang="zh-CN" altLang="en-US" sz="2400" noProof="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09600"/>
            <a:ext cx="7922730" cy="1320800"/>
          </a:xfrm>
        </p:spPr>
        <p:txBody>
          <a:bodyPr/>
          <a:lstStyle/>
          <a:p>
            <a:r>
              <a:rPr lang="zh-CN" altLang="zh-CN" dirty="0"/>
              <a:t>填报流程</a:t>
            </a:r>
            <a:endParaRPr lang="zh-CN" altLang="en-US" dirty="0"/>
          </a:p>
        </p:txBody>
      </p:sp>
      <p:sp>
        <p:nvSpPr>
          <p:cNvPr id="3" name="内容占位符 2"/>
          <p:cNvSpPr>
            <a:spLocks noGrp="1"/>
          </p:cNvSpPr>
          <p:nvPr>
            <p:ph idx="1"/>
          </p:nvPr>
        </p:nvSpPr>
        <p:spPr>
          <a:xfrm>
            <a:off x="609598" y="1556844"/>
            <a:ext cx="7922731" cy="4292662"/>
          </a:xfrm>
        </p:spPr>
        <p:txBody>
          <a:bodyPr>
            <a:normAutofit/>
          </a:bodyPr>
          <a:lstStyle/>
          <a:p>
            <a:pPr>
              <a:lnSpc>
                <a:spcPct val="150000"/>
              </a:lnSpc>
            </a:pPr>
            <a:r>
              <a:rPr lang="en-US" altLang="zh-CN" sz="2400" dirty="0"/>
              <a:t>1.</a:t>
            </a:r>
            <a:r>
              <a:rPr lang="zh-CN" altLang="zh-CN" sz="2400" dirty="0"/>
              <a:t>网上填报信息</a:t>
            </a:r>
            <a:r>
              <a:rPr lang="zh-CN" altLang="zh-CN" sz="2400" dirty="0" smtClean="0"/>
              <a:t>。登录</a:t>
            </a:r>
            <a:r>
              <a:rPr lang="zh-CN" altLang="zh-CN" sz="2400" dirty="0"/>
              <a:t>中国社会组织政务服务</a:t>
            </a:r>
            <a:r>
              <a:rPr lang="zh-CN" altLang="zh-CN" sz="2400" dirty="0" smtClean="0"/>
              <a:t>平台（</a:t>
            </a:r>
            <a:r>
              <a:rPr lang="en-US" altLang="zh-CN" sz="2400" dirty="0" smtClean="0"/>
              <a:t>https</a:t>
            </a:r>
            <a:r>
              <a:rPr lang="en-US" altLang="zh-CN" sz="2400" dirty="0"/>
              <a:t>://chinanpo.mca.gov.cn</a:t>
            </a:r>
            <a:r>
              <a:rPr lang="zh-CN" altLang="zh-CN" sz="2400" dirty="0" smtClean="0"/>
              <a:t>），</a:t>
            </a:r>
            <a:r>
              <a:rPr lang="zh-CN" altLang="zh-CN" sz="2400" dirty="0"/>
              <a:t>在首页“网上办事大厅”栏目点击“社会组织入口”，输入用户名和密码登录，选择菜单栏中“年检”业务的“网上填报”</a:t>
            </a:r>
            <a:r>
              <a:rPr lang="zh-CN" altLang="zh-CN" sz="2400" dirty="0" smtClean="0"/>
              <a:t>，按</a:t>
            </a:r>
            <a:r>
              <a:rPr lang="zh-CN" altLang="zh-CN" sz="2400" dirty="0"/>
              <a:t>《全国性社会团体</a:t>
            </a:r>
            <a:r>
              <a:rPr lang="en-US" altLang="zh-CN" sz="2400" dirty="0"/>
              <a:t>2021</a:t>
            </a:r>
            <a:r>
              <a:rPr lang="zh-CN" altLang="zh-CN" sz="2400" dirty="0"/>
              <a:t>年度检查事项须知》</a:t>
            </a:r>
            <a:r>
              <a:rPr lang="zh-CN" altLang="zh-CN" sz="2400" dirty="0" smtClean="0"/>
              <a:t>要求填写</a:t>
            </a:r>
            <a:r>
              <a:rPr lang="en-US" altLang="zh-CN" sz="2400" dirty="0"/>
              <a:t>2021</a:t>
            </a:r>
            <a:r>
              <a:rPr lang="zh-CN" altLang="zh-CN" sz="2400" dirty="0"/>
              <a:t>年度工作</a:t>
            </a:r>
            <a:r>
              <a:rPr lang="zh-CN" altLang="zh-CN" sz="2400" dirty="0" smtClean="0"/>
              <a:t>报告书</a:t>
            </a:r>
            <a:r>
              <a:rPr lang="zh-CN" altLang="en-US" sz="2800" dirty="0" smtClean="0"/>
              <a:t>。</a:t>
            </a:r>
            <a:endParaRPr lang="zh-CN" altLang="zh-CN"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p:cNvSpPr>
            <a:spLocks noGrp="1" noChangeArrowheads="1"/>
          </p:cNvSpPr>
          <p:nvPr>
            <p:ph idx="1"/>
          </p:nvPr>
        </p:nvSpPr>
        <p:spPr>
          <a:xfrm>
            <a:off x="514136" y="1153482"/>
            <a:ext cx="8018194" cy="5299770"/>
          </a:xfrm>
        </p:spPr>
        <p:txBody>
          <a:bodyPr>
            <a:noAutofit/>
          </a:bodyPr>
          <a:lstStyle/>
          <a:p>
            <a:pPr marL="0" indent="0" eaLnBrk="1" hangingPunct="1">
              <a:buFont typeface="Arial" panose="020B0604020202020204" pitchFamily="34" charset="0"/>
              <a:buNone/>
            </a:pPr>
            <a:r>
              <a:rPr lang="zh-CN" altLang="en-US" sz="2000" dirty="0" smtClean="0">
                <a:latin typeface="华文新魏" panose="02010800040101010101" pitchFamily="2" charset="-122"/>
                <a:ea typeface="华文新魏" panose="02010800040101010101" pitchFamily="2" charset="-122"/>
              </a:rPr>
              <a:t>起草</a:t>
            </a:r>
            <a:r>
              <a:rPr lang="zh-CN" altLang="en-US" sz="2000" dirty="0" smtClean="0">
                <a:solidFill>
                  <a:srgbClr val="FF0000"/>
                </a:solidFill>
                <a:latin typeface="华文新魏" panose="02010800040101010101" pitchFamily="2" charset="-122"/>
                <a:ea typeface="华文新魏" panose="02010800040101010101" pitchFamily="2" charset="-122"/>
              </a:rPr>
              <a:t>理事会</a:t>
            </a:r>
            <a:r>
              <a:rPr lang="zh-CN" altLang="en-US" sz="2000" dirty="0" smtClean="0">
                <a:solidFill>
                  <a:schemeClr val="tx1"/>
                </a:solidFill>
                <a:latin typeface="华文新魏" panose="02010800040101010101" pitchFamily="2" charset="-122"/>
                <a:ea typeface="华文新魏" panose="02010800040101010101" pitchFamily="2" charset="-122"/>
              </a:rPr>
              <a:t>工作</a:t>
            </a:r>
            <a:r>
              <a:rPr lang="zh-CN" altLang="en-US" sz="2000" dirty="0" smtClean="0">
                <a:solidFill>
                  <a:schemeClr val="tx1"/>
                </a:solidFill>
                <a:latin typeface="华文新魏" panose="02010800040101010101" pitchFamily="2" charset="-122"/>
                <a:ea typeface="华文新魏" panose="02010800040101010101" pitchFamily="2" charset="-122"/>
              </a:rPr>
              <a:t>报告</a:t>
            </a:r>
            <a:endParaRPr lang="en-US" altLang="zh-CN" sz="2000" dirty="0" smtClean="0">
              <a:solidFill>
                <a:schemeClr val="tx1"/>
              </a:solidFill>
              <a:latin typeface="华文新魏" panose="02010800040101010101" pitchFamily="2" charset="-122"/>
              <a:ea typeface="华文新魏" panose="02010800040101010101" pitchFamily="2" charset="-122"/>
            </a:endParaRPr>
          </a:p>
          <a:p>
            <a:pPr marL="0" indent="0" eaLnBrk="1" hangingPunct="1">
              <a:buFont typeface="Arial" panose="020B0604020202020204" pitchFamily="34" charset="0"/>
              <a:buNone/>
            </a:pPr>
            <a:r>
              <a:rPr lang="zh-CN" altLang="en-US" sz="2000" dirty="0" smtClean="0">
                <a:solidFill>
                  <a:schemeClr val="tx1"/>
                </a:solidFill>
                <a:latin typeface="华文新魏" panose="02010800040101010101" pitchFamily="2" charset="-122"/>
                <a:ea typeface="华文新魏" panose="02010800040101010101" pitchFamily="2" charset="-122"/>
              </a:rPr>
              <a:t>起草</a:t>
            </a:r>
            <a:r>
              <a:rPr lang="zh-CN" altLang="en-US" sz="2000" dirty="0" smtClean="0">
                <a:solidFill>
                  <a:srgbClr val="FF0000"/>
                </a:solidFill>
                <a:latin typeface="华文新魏" panose="02010800040101010101" pitchFamily="2" charset="-122"/>
                <a:ea typeface="华文新魏" panose="02010800040101010101" pitchFamily="2" charset="-122"/>
              </a:rPr>
              <a:t>监事会</a:t>
            </a:r>
            <a:r>
              <a:rPr lang="zh-CN" altLang="en-US" sz="2000" dirty="0" smtClean="0">
                <a:solidFill>
                  <a:schemeClr val="tx1"/>
                </a:solidFill>
                <a:latin typeface="华文新魏" panose="02010800040101010101" pitchFamily="2" charset="-122"/>
                <a:ea typeface="华文新魏" panose="02010800040101010101" pitchFamily="2" charset="-122"/>
              </a:rPr>
              <a:t>工作报告</a:t>
            </a:r>
            <a:endParaRPr lang="en-US" altLang="zh-CN" sz="2000" dirty="0" smtClean="0">
              <a:solidFill>
                <a:schemeClr val="tx1"/>
              </a:solidFill>
              <a:latin typeface="华文新魏" panose="02010800040101010101" pitchFamily="2" charset="-122"/>
              <a:ea typeface="华文新魏" panose="02010800040101010101" pitchFamily="2" charset="-122"/>
            </a:endParaRPr>
          </a:p>
          <a:p>
            <a:pPr marL="0" indent="0" eaLnBrk="1" hangingPunct="1">
              <a:buFont typeface="Arial" panose="020B0604020202020204" pitchFamily="34" charset="0"/>
              <a:buNone/>
            </a:pPr>
            <a:r>
              <a:rPr lang="zh-CN" altLang="en-US" sz="2000" dirty="0">
                <a:latin typeface="华文新魏" panose="02010800040101010101" pitchFamily="2" charset="-122"/>
                <a:ea typeface="华文新魏" panose="02010800040101010101" pitchFamily="2" charset="-122"/>
              </a:rPr>
              <a:t>起草</a:t>
            </a:r>
            <a:r>
              <a:rPr lang="zh-CN" altLang="en-US" sz="2000" dirty="0" smtClean="0">
                <a:solidFill>
                  <a:srgbClr val="FF0000"/>
                </a:solidFill>
                <a:latin typeface="华文新魏" panose="02010800040101010101" pitchFamily="2" charset="-122"/>
                <a:ea typeface="华文新魏" panose="02010800040101010101" pitchFamily="2" charset="-122"/>
              </a:rPr>
              <a:t>财务报告</a:t>
            </a:r>
            <a:endParaRPr lang="en-US" altLang="zh-CN" sz="2000" dirty="0" smtClean="0">
              <a:solidFill>
                <a:srgbClr val="FF0000"/>
              </a:solidFill>
              <a:latin typeface="华文新魏" panose="02010800040101010101" pitchFamily="2" charset="-122"/>
              <a:ea typeface="华文新魏" panose="02010800040101010101" pitchFamily="2" charset="-122"/>
            </a:endParaRPr>
          </a:p>
          <a:p>
            <a:pPr marL="0" indent="0">
              <a:buNone/>
            </a:pPr>
            <a:r>
              <a:rPr lang="zh-CN" altLang="en-US" sz="2000" dirty="0" smtClean="0">
                <a:latin typeface="华文新魏" panose="02010800040101010101" pitchFamily="2" charset="-122"/>
                <a:ea typeface="华文新魏" panose="02010800040101010101" pitchFamily="2" charset="-122"/>
              </a:rPr>
              <a:t>修订</a:t>
            </a:r>
            <a:r>
              <a:rPr lang="zh-CN" altLang="en-US" sz="2000" dirty="0" smtClean="0">
                <a:solidFill>
                  <a:srgbClr val="FF0000"/>
                </a:solidFill>
                <a:latin typeface="华文新魏" panose="02010800040101010101" pitchFamily="2" charset="-122"/>
                <a:ea typeface="华文新魏" panose="02010800040101010101" pitchFamily="2" charset="-122"/>
              </a:rPr>
              <a:t>章程</a:t>
            </a:r>
            <a:r>
              <a:rPr lang="zh-CN" altLang="en-US" sz="2000" dirty="0" smtClean="0">
                <a:latin typeface="华文新魏" panose="02010800040101010101" pitchFamily="2" charset="-122"/>
                <a:ea typeface="华文新魏" panose="02010800040101010101" pitchFamily="2" charset="-122"/>
              </a:rPr>
              <a:t>、</a:t>
            </a:r>
            <a:r>
              <a:rPr lang="zh-CN" altLang="en-US" sz="2000" dirty="0">
                <a:solidFill>
                  <a:schemeClr val="tx1"/>
                </a:solidFill>
                <a:latin typeface="华文新魏" panose="02010800040101010101" pitchFamily="2" charset="-122"/>
                <a:ea typeface="华文新魏" panose="02010800040101010101" pitchFamily="2" charset="-122"/>
              </a:rPr>
              <a:t>章程</a:t>
            </a:r>
            <a:r>
              <a:rPr lang="zh-CN" altLang="en-US" sz="2000" dirty="0">
                <a:latin typeface="华文新魏" panose="02010800040101010101" pitchFamily="2" charset="-122"/>
                <a:ea typeface="华文新魏" panose="02010800040101010101" pitchFamily="2" charset="-122"/>
              </a:rPr>
              <a:t>修订稿应提交民政部</a:t>
            </a:r>
            <a:r>
              <a:rPr lang="zh-CN" altLang="en-US" sz="2000" dirty="0" smtClean="0">
                <a:solidFill>
                  <a:srgbClr val="FF0000"/>
                </a:solidFill>
                <a:latin typeface="华文新魏" panose="02010800040101010101" pitchFamily="2" charset="-122"/>
                <a:ea typeface="华文新魏" panose="02010800040101010101" pitchFamily="2" charset="-122"/>
              </a:rPr>
              <a:t>预审</a:t>
            </a:r>
            <a:endParaRPr lang="en-US" altLang="zh-CN" sz="2000" dirty="0">
              <a:latin typeface="华文新魏" panose="02010800040101010101" pitchFamily="2" charset="-122"/>
              <a:ea typeface="华文新魏" panose="02010800040101010101" pitchFamily="2" charset="-122"/>
            </a:endParaRPr>
          </a:p>
          <a:p>
            <a:pPr marL="0" indent="0" eaLnBrk="1" hangingPunct="1">
              <a:buFont typeface="Arial" panose="020B0604020202020204" pitchFamily="34" charset="0"/>
              <a:buNone/>
            </a:pPr>
            <a:r>
              <a:rPr lang="zh-CN" altLang="en-US" sz="2000" dirty="0" smtClean="0">
                <a:latin typeface="华文新魏" panose="02010800040101010101" pitchFamily="2" charset="-122"/>
                <a:ea typeface="华文新魏" panose="02010800040101010101" pitchFamily="2" charset="-122"/>
              </a:rPr>
              <a:t>制定修改</a:t>
            </a:r>
            <a:r>
              <a:rPr lang="zh-CN" altLang="en-US" sz="2000" dirty="0" smtClean="0">
                <a:solidFill>
                  <a:srgbClr val="FF0000"/>
                </a:solidFill>
                <a:latin typeface="华文新魏" panose="02010800040101010101" pitchFamily="2" charset="-122"/>
                <a:ea typeface="华文新魏" panose="02010800040101010101" pitchFamily="2" charset="-122"/>
              </a:rPr>
              <a:t>会费</a:t>
            </a:r>
            <a:r>
              <a:rPr lang="zh-CN" altLang="en-US" sz="2000" dirty="0" smtClean="0">
                <a:latin typeface="华文新魏" panose="02010800040101010101" pitchFamily="2" charset="-122"/>
                <a:ea typeface="华文新魏" panose="02010800040101010101" pitchFamily="2" charset="-122"/>
              </a:rPr>
              <a:t>标准</a:t>
            </a:r>
            <a:endParaRPr lang="en-US" altLang="zh-CN" sz="2000" dirty="0" smtClean="0">
              <a:latin typeface="华文新魏" panose="02010800040101010101" pitchFamily="2" charset="-122"/>
              <a:ea typeface="华文新魏" panose="02010800040101010101" pitchFamily="2" charset="-122"/>
            </a:endParaRPr>
          </a:p>
          <a:p>
            <a:pPr marL="0" indent="0" eaLnBrk="1" hangingPunct="1">
              <a:buFont typeface="Arial" panose="020B0604020202020204" pitchFamily="34" charset="0"/>
              <a:buNone/>
            </a:pPr>
            <a:r>
              <a:rPr lang="zh-CN" altLang="en-US" sz="2000" dirty="0" smtClean="0">
                <a:latin typeface="华文新魏" panose="02010800040101010101" pitchFamily="2" charset="-122"/>
                <a:ea typeface="华文新魏" panose="02010800040101010101" pitchFamily="2" charset="-122"/>
              </a:rPr>
              <a:t>确定</a:t>
            </a:r>
            <a:r>
              <a:rPr lang="zh-CN" altLang="en-US" sz="2000" dirty="0" smtClean="0">
                <a:solidFill>
                  <a:srgbClr val="FF0000"/>
                </a:solidFill>
                <a:latin typeface="华文新魏" panose="02010800040101010101" pitchFamily="2" charset="-122"/>
                <a:ea typeface="华文新魏" panose="02010800040101010101" pitchFamily="2" charset="-122"/>
              </a:rPr>
              <a:t>学会负责人</a:t>
            </a:r>
            <a:r>
              <a:rPr lang="zh-CN" altLang="en-US" sz="2000" dirty="0" smtClean="0">
                <a:latin typeface="华文新魏" panose="02010800040101010101" pitchFamily="2" charset="-122"/>
                <a:ea typeface="华文新魏" panose="02010800040101010101" pitchFamily="2" charset="-122"/>
              </a:rPr>
              <a:t>人选，组织学会负责人人选</a:t>
            </a:r>
            <a:r>
              <a:rPr lang="zh-CN" altLang="en-US" sz="2000" dirty="0" smtClean="0">
                <a:solidFill>
                  <a:srgbClr val="FF0000"/>
                </a:solidFill>
                <a:latin typeface="华文新魏" panose="02010800040101010101" pitchFamily="2" charset="-122"/>
                <a:ea typeface="华文新魏" panose="02010800040101010101" pitchFamily="2" charset="-122"/>
              </a:rPr>
              <a:t>填报有关表格</a:t>
            </a:r>
            <a:endParaRPr lang="zh-CN" altLang="en-US" sz="2000" dirty="0" smtClean="0">
              <a:solidFill>
                <a:srgbClr val="FF0000"/>
              </a:solidFill>
              <a:latin typeface="华文新魏" panose="02010800040101010101" pitchFamily="2" charset="-122"/>
              <a:ea typeface="华文新魏" panose="02010800040101010101" pitchFamily="2" charset="-122"/>
            </a:endParaRPr>
          </a:p>
          <a:p>
            <a:pPr marL="0" indent="0" eaLnBrk="1" hangingPunct="1">
              <a:buFont typeface="Arial" panose="020B0604020202020204" pitchFamily="34" charset="0"/>
              <a:buNone/>
            </a:pPr>
            <a:r>
              <a:rPr lang="zh-CN" altLang="en-US" sz="2000" dirty="0" smtClean="0">
                <a:latin typeface="华文新魏" panose="02010800040101010101" pitchFamily="2" charset="-122"/>
                <a:ea typeface="华文新魏" panose="02010800040101010101" pitchFamily="2" charset="-122"/>
              </a:rPr>
              <a:t>理事会聘任秘书长制</a:t>
            </a:r>
            <a:endParaRPr lang="zh-CN" altLang="en-US" sz="2000" dirty="0" smtClean="0">
              <a:latin typeface="华文新魏" panose="02010800040101010101" pitchFamily="2" charset="-122"/>
              <a:ea typeface="华文新魏" panose="02010800040101010101" pitchFamily="2" charset="-122"/>
            </a:endParaRPr>
          </a:p>
          <a:p>
            <a:pPr marL="0" indent="0" eaLnBrk="1" hangingPunct="1">
              <a:buFont typeface="Arial" panose="020B0604020202020204" pitchFamily="34" charset="0"/>
              <a:buNone/>
            </a:pPr>
            <a:r>
              <a:rPr lang="zh-CN" altLang="en-US" sz="2000" dirty="0" smtClean="0">
                <a:latin typeface="华文新魏" panose="02010800040101010101" pitchFamily="2" charset="-122"/>
                <a:ea typeface="华文新魏" panose="02010800040101010101" pitchFamily="2" charset="-122"/>
              </a:rPr>
              <a:t>确定代表、选举办法</a:t>
            </a:r>
            <a:r>
              <a:rPr lang="zh-CN" altLang="en-US" sz="2000" dirty="0" smtClean="0">
                <a:latin typeface="华文新魏" panose="02010800040101010101" pitchFamily="2" charset="-122"/>
                <a:ea typeface="华文新魏" panose="02010800040101010101" pitchFamily="2" charset="-122"/>
              </a:rPr>
              <a:t>等</a:t>
            </a:r>
            <a:endParaRPr lang="en-US" altLang="zh-CN" sz="1200" dirty="0" smtClean="0">
              <a:latin typeface="华文新魏" panose="02010800040101010101" pitchFamily="2" charset="-122"/>
              <a:ea typeface="华文新魏" panose="02010800040101010101" pitchFamily="2" charset="-122"/>
            </a:endParaRPr>
          </a:p>
          <a:p>
            <a:pPr marL="0" indent="0" eaLnBrk="1" hangingPunct="1">
              <a:lnSpc>
                <a:spcPct val="120000"/>
              </a:lnSpc>
              <a:buFont typeface="Arial" panose="020B0604020202020204" pitchFamily="34" charset="0"/>
              <a:buNone/>
            </a:pPr>
            <a:r>
              <a:rPr lang="zh-CN" altLang="en-US" sz="2000" dirty="0" smtClean="0">
                <a:latin typeface="华文新魏" panose="02010800040101010101" pitchFamily="2" charset="-122"/>
                <a:ea typeface="华文新魏" panose="02010800040101010101" pitchFamily="2" charset="-122"/>
              </a:rPr>
              <a:t>*领导干部担任学会负责人情况，须按</a:t>
            </a:r>
            <a:r>
              <a:rPr lang="zh-CN" altLang="en-US" sz="2000" dirty="0" smtClean="0">
                <a:solidFill>
                  <a:srgbClr val="FF0000"/>
                </a:solidFill>
                <a:latin typeface="华文新魏" panose="02010800040101010101" pitchFamily="2" charset="-122"/>
                <a:ea typeface="华文新魏" panose="02010800040101010101" pitchFamily="2" charset="-122"/>
              </a:rPr>
              <a:t>干部管理权限</a:t>
            </a:r>
            <a:r>
              <a:rPr lang="zh-CN" altLang="en-US" sz="2000" dirty="0" smtClean="0">
                <a:latin typeface="华文新魏" panose="02010800040101010101" pitchFamily="2" charset="-122"/>
                <a:ea typeface="华文新魏" panose="02010800040101010101" pitchFamily="2" charset="-122"/>
              </a:rPr>
              <a:t>进行审批。遇到</a:t>
            </a:r>
            <a:r>
              <a:rPr lang="zh-CN" altLang="en-US" sz="2000" dirty="0" smtClean="0">
                <a:solidFill>
                  <a:srgbClr val="FF0000"/>
                </a:solidFill>
                <a:latin typeface="华文新魏" panose="02010800040101010101" pitchFamily="2" charset="-122"/>
                <a:ea typeface="华文新魏" panose="02010800040101010101" pitchFamily="2" charset="-122"/>
              </a:rPr>
              <a:t>个别学会负责人审批时间过长</a:t>
            </a:r>
            <a:r>
              <a:rPr lang="zh-CN" altLang="en-US" sz="2000" dirty="0" smtClean="0">
                <a:latin typeface="华文新魏" panose="02010800040101010101" pitchFamily="2" charset="-122"/>
                <a:ea typeface="华文新魏" panose="02010800040101010101" pitchFamily="2" charset="-122"/>
              </a:rPr>
              <a:t>的情况，可以将其他人</a:t>
            </a:r>
            <a:r>
              <a:rPr lang="zh-CN" altLang="en-US" sz="2000" dirty="0" smtClean="0">
                <a:solidFill>
                  <a:srgbClr val="FF0000"/>
                </a:solidFill>
                <a:latin typeface="华文新魏" panose="02010800040101010101" pitchFamily="2" charset="-122"/>
                <a:ea typeface="华文新魏" panose="02010800040101010101" pitchFamily="2" charset="-122"/>
              </a:rPr>
              <a:t>先行报中国科协审批</a:t>
            </a:r>
            <a:r>
              <a:rPr lang="zh-CN" altLang="en-US" sz="2000" dirty="0" smtClean="0">
                <a:latin typeface="华文新魏" panose="02010800040101010101" pitchFamily="2" charset="-122"/>
                <a:ea typeface="华文新魏" panose="02010800040101010101" pitchFamily="2" charset="-122"/>
              </a:rPr>
              <a:t>，在换届请示中</a:t>
            </a:r>
            <a:r>
              <a:rPr lang="zh-CN" altLang="en-US" sz="2000" dirty="0" smtClean="0">
                <a:solidFill>
                  <a:srgbClr val="FF0000"/>
                </a:solidFill>
                <a:latin typeface="华文新魏" panose="02010800040101010101" pitchFamily="2" charset="-122"/>
                <a:ea typeface="华文新魏" panose="02010800040101010101" pitchFamily="2" charset="-122"/>
              </a:rPr>
              <a:t>单独对此情况进行说明</a:t>
            </a:r>
            <a:r>
              <a:rPr lang="zh-CN" altLang="en-US" sz="2000" dirty="0" smtClean="0">
                <a:latin typeface="华文新魏" panose="02010800040101010101" pitchFamily="2" charset="-122"/>
                <a:ea typeface="华文新魏" panose="02010800040101010101" pitchFamily="2" charset="-122"/>
              </a:rPr>
              <a:t>。如果在换届前批下来了，可以走</a:t>
            </a:r>
            <a:r>
              <a:rPr lang="zh-CN" altLang="en-US" sz="2000" dirty="0" smtClean="0">
                <a:solidFill>
                  <a:srgbClr val="FF0000"/>
                </a:solidFill>
                <a:latin typeface="华文新魏" panose="02010800040101010101" pitchFamily="2" charset="-122"/>
                <a:ea typeface="华文新魏" panose="02010800040101010101" pitchFamily="2" charset="-122"/>
              </a:rPr>
              <a:t>增补程序</a:t>
            </a:r>
            <a:r>
              <a:rPr lang="zh-CN" altLang="en-US" sz="2000" dirty="0" smtClean="0">
                <a:latin typeface="华文新魏" panose="02010800040101010101" pitchFamily="2" charset="-122"/>
                <a:ea typeface="华文新魏" panose="02010800040101010101" pitchFamily="2" charset="-122"/>
              </a:rPr>
              <a:t>；如果换届前仍未批复，则需要在换届后</a:t>
            </a:r>
            <a:r>
              <a:rPr lang="zh-CN" altLang="en-US" sz="2000" dirty="0" smtClean="0">
                <a:solidFill>
                  <a:srgbClr val="FF0000"/>
                </a:solidFill>
                <a:latin typeface="华文新魏" panose="02010800040101010101" pitchFamily="2" charset="-122"/>
                <a:ea typeface="华文新魏" panose="02010800040101010101" pitchFamily="2" charset="-122"/>
              </a:rPr>
              <a:t>召开理事会</a:t>
            </a:r>
            <a:r>
              <a:rPr lang="zh-CN" altLang="en-US" sz="2000" dirty="0" smtClean="0">
                <a:latin typeface="华文新魏" panose="02010800040101010101" pitchFamily="2" charset="-122"/>
                <a:ea typeface="华文新魏" panose="02010800040101010101" pitchFamily="2" charset="-122"/>
              </a:rPr>
              <a:t>，走届中增补负责人程序，进行</a:t>
            </a:r>
            <a:r>
              <a:rPr lang="zh-CN" altLang="en-US" sz="2000" dirty="0" smtClean="0">
                <a:solidFill>
                  <a:srgbClr val="FF0000"/>
                </a:solidFill>
                <a:latin typeface="华文新魏" panose="02010800040101010101" pitchFamily="2" charset="-122"/>
                <a:ea typeface="华文新魏" panose="02010800040101010101" pitchFamily="2" charset="-122"/>
              </a:rPr>
              <a:t>增补确认</a:t>
            </a:r>
            <a:r>
              <a:rPr lang="zh-CN" altLang="en-US" sz="2000" dirty="0" smtClean="0">
                <a:solidFill>
                  <a:schemeClr val="tx1"/>
                </a:solidFill>
                <a:latin typeface="华文新魏" panose="02010800040101010101" pitchFamily="2" charset="-122"/>
                <a:ea typeface="华文新魏" panose="02010800040101010101" pitchFamily="2" charset="-122"/>
              </a:rPr>
              <a:t>（也须提前</a:t>
            </a:r>
            <a:r>
              <a:rPr lang="zh-CN" altLang="en-US" sz="2000" dirty="0" smtClean="0">
                <a:solidFill>
                  <a:srgbClr val="FF0000"/>
                </a:solidFill>
                <a:latin typeface="华文新魏" panose="02010800040101010101" pitchFamily="2" charset="-122"/>
                <a:ea typeface="华文新魏" panose="02010800040101010101" pitchFamily="2" charset="-122"/>
              </a:rPr>
              <a:t>报中国科协审批</a:t>
            </a:r>
            <a:r>
              <a:rPr lang="zh-CN" altLang="en-US" sz="2000" dirty="0" smtClean="0">
                <a:solidFill>
                  <a:schemeClr val="tx1"/>
                </a:solidFill>
                <a:latin typeface="华文新魏" panose="02010800040101010101" pitchFamily="2" charset="-122"/>
                <a:ea typeface="华文新魏" panose="02010800040101010101" pitchFamily="2" charset="-122"/>
              </a:rPr>
              <a:t>）</a:t>
            </a:r>
            <a:r>
              <a:rPr lang="zh-CN" altLang="en-US" sz="2000" dirty="0" smtClean="0">
                <a:latin typeface="华文新魏" panose="02010800040101010101" pitchFamily="2" charset="-122"/>
                <a:ea typeface="华文新魏" panose="02010800040101010101" pitchFamily="2" charset="-122"/>
              </a:rPr>
              <a:t>。</a:t>
            </a:r>
            <a:endParaRPr lang="zh-CN" altLang="en-US" sz="2000" dirty="0" smtClean="0">
              <a:latin typeface="华文新魏" panose="02010800040101010101" pitchFamily="2" charset="-122"/>
              <a:ea typeface="华文新魏" panose="02010800040101010101" pitchFamily="2" charset="-122"/>
            </a:endParaRPr>
          </a:p>
        </p:txBody>
      </p:sp>
      <p:sp>
        <p:nvSpPr>
          <p:cNvPr id="4" name="圆角矩形 3"/>
          <p:cNvSpPr/>
          <p:nvPr/>
        </p:nvSpPr>
        <p:spPr>
          <a:xfrm>
            <a:off x="514136" y="400521"/>
            <a:ext cx="2501763" cy="652215"/>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3318" name="文本框 51"/>
          <p:cNvSpPr txBox="1">
            <a:spLocks noChangeArrowheads="1"/>
          </p:cNvSpPr>
          <p:nvPr/>
        </p:nvSpPr>
        <p:spPr bwMode="auto">
          <a:xfrm>
            <a:off x="625475" y="482600"/>
            <a:ext cx="224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a:solidFill>
                  <a:schemeClr val="bg1"/>
                </a:solidFill>
                <a:latin typeface="微软雅黑" panose="020B0503020204020204" pitchFamily="34" charset="-122"/>
                <a:ea typeface="微软雅黑" panose="020B0503020204020204" pitchFamily="34" charset="-122"/>
              </a:rPr>
              <a:t>筹备换届</a:t>
            </a:r>
            <a:endParaRPr lang="zh-CN" altLang="en-US" sz="3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txBox="1"/>
          <p:nvPr/>
        </p:nvSpPr>
        <p:spPr bwMode="auto">
          <a:xfrm>
            <a:off x="426800" y="429514"/>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r>
              <a:rPr lang="zh-CN" altLang="en-US" sz="3000" dirty="0">
                <a:latin typeface="+mn-ea"/>
                <a:ea typeface="+mn-ea"/>
              </a:rPr>
              <a:t>会前增补负责人</a:t>
            </a:r>
            <a:endParaRPr lang="zh-CN" altLang="en-US" sz="3000" dirty="0">
              <a:latin typeface="+mn-ea"/>
              <a:ea typeface="+mn-ea"/>
            </a:endParaRPr>
          </a:p>
        </p:txBody>
      </p:sp>
      <p:pic>
        <p:nvPicPr>
          <p:cNvPr id="1433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2296008"/>
            <a:ext cx="7141843" cy="322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标题 1"/>
          <p:cNvSpPr txBox="1"/>
          <p:nvPr/>
        </p:nvSpPr>
        <p:spPr bwMode="auto">
          <a:xfrm>
            <a:off x="426800" y="1052802"/>
            <a:ext cx="688142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r>
              <a:rPr lang="zh-CN" altLang="en-US" sz="2500" dirty="0" smtClean="0">
                <a:solidFill>
                  <a:srgbClr val="FF0000"/>
                </a:solidFill>
                <a:latin typeface="+mn-ea"/>
                <a:ea typeface="+mn-ea"/>
              </a:rPr>
              <a:t>        </a:t>
            </a:r>
            <a:r>
              <a:rPr lang="zh-CN" altLang="en-US" sz="2500" dirty="0" smtClean="0">
                <a:latin typeface="+mn-ea"/>
                <a:ea typeface="+mn-ea"/>
              </a:rPr>
              <a:t>参照</a:t>
            </a:r>
            <a:r>
              <a:rPr lang="zh-CN" altLang="en-US" sz="2500" dirty="0">
                <a:solidFill>
                  <a:srgbClr val="FF0000"/>
                </a:solidFill>
                <a:latin typeface="+mn-ea"/>
                <a:ea typeface="+mn-ea"/>
              </a:rPr>
              <a:t>届中增补负责人</a:t>
            </a:r>
            <a:r>
              <a:rPr lang="zh-CN" altLang="en-US" sz="2500" dirty="0">
                <a:latin typeface="+mn-ea"/>
                <a:ea typeface="+mn-ea"/>
              </a:rPr>
              <a:t>的有关程序即可，可从</a:t>
            </a:r>
            <a:r>
              <a:rPr lang="zh-CN" altLang="en-US" sz="2500" dirty="0">
                <a:solidFill>
                  <a:srgbClr val="FF0000"/>
                </a:solidFill>
                <a:latin typeface="+mn-ea"/>
                <a:ea typeface="+mn-ea"/>
              </a:rPr>
              <a:t>网上报批</a:t>
            </a:r>
            <a:r>
              <a:rPr lang="zh-CN" altLang="en-US" sz="2500" dirty="0">
                <a:latin typeface="+mn-ea"/>
                <a:ea typeface="+mn-ea"/>
              </a:rPr>
              <a:t>，之后携带</a:t>
            </a:r>
            <a:r>
              <a:rPr lang="zh-CN" altLang="en-US" sz="2500" dirty="0">
                <a:solidFill>
                  <a:srgbClr val="FF0000"/>
                </a:solidFill>
                <a:latin typeface="+mn-ea"/>
                <a:ea typeface="+mn-ea"/>
              </a:rPr>
              <a:t>原件</a:t>
            </a:r>
            <a:r>
              <a:rPr lang="zh-CN" altLang="en-US" sz="2500" dirty="0">
                <a:latin typeface="+mn-ea"/>
                <a:ea typeface="+mn-ea"/>
              </a:rPr>
              <a:t>换取</a:t>
            </a:r>
            <a:r>
              <a:rPr lang="zh-CN" altLang="en-US" sz="2500" dirty="0">
                <a:solidFill>
                  <a:srgbClr val="FF0000"/>
                </a:solidFill>
                <a:latin typeface="+mn-ea"/>
                <a:ea typeface="+mn-ea"/>
              </a:rPr>
              <a:t>批复</a:t>
            </a:r>
            <a:r>
              <a:rPr lang="zh-CN" altLang="en-US" sz="2500" dirty="0">
                <a:latin typeface="+mn-ea"/>
                <a:ea typeface="+mn-ea"/>
              </a:rPr>
              <a:t>。</a:t>
            </a:r>
            <a:endParaRPr lang="zh-CN" altLang="en-US" sz="2500" dirty="0">
              <a:latin typeface="+mn-ea"/>
              <a:ea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26976" y="260648"/>
            <a:ext cx="3036912" cy="656414"/>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800" noProof="1">
                <a:latin typeface="黑体" panose="02010609060101010101" pitchFamily="49" charset="-122"/>
                <a:ea typeface="黑体" panose="02010609060101010101" pitchFamily="49" charset="-122"/>
              </a:rPr>
              <a:t>换届</a:t>
            </a:r>
            <a:r>
              <a:rPr lang="zh-CN" altLang="en-US" sz="2800" noProof="1" smtClean="0">
                <a:latin typeface="黑体" panose="02010609060101010101" pitchFamily="49" charset="-122"/>
                <a:ea typeface="黑体" panose="02010609060101010101" pitchFamily="49" charset="-122"/>
              </a:rPr>
              <a:t>请示材料</a:t>
            </a:r>
            <a:endParaRPr lang="zh-CN" altLang="en-US" sz="2800" noProof="1">
              <a:latin typeface="黑体" panose="02010609060101010101" pitchFamily="49" charset="-122"/>
              <a:ea typeface="黑体" panose="02010609060101010101" pitchFamily="49" charset="-122"/>
            </a:endParaRPr>
          </a:p>
        </p:txBody>
      </p:sp>
      <p:sp>
        <p:nvSpPr>
          <p:cNvPr id="4" name="矩形 3"/>
          <p:cNvSpPr/>
          <p:nvPr/>
        </p:nvSpPr>
        <p:spPr>
          <a:xfrm>
            <a:off x="267806" y="950516"/>
            <a:ext cx="8568714" cy="5016758"/>
          </a:xfrm>
          <a:prstGeom prst="rect">
            <a:avLst/>
          </a:prstGeom>
        </p:spPr>
        <p:txBody>
          <a:bodyPr wrap="square">
            <a:spAutoFit/>
          </a:bodyPr>
          <a:lstStyle/>
          <a:p>
            <a:pPr algn="just">
              <a:spcBef>
                <a:spcPts val="0"/>
              </a:spcBef>
              <a:spcAft>
                <a:spcPts val="0"/>
              </a:spcAft>
            </a:pPr>
            <a:r>
              <a:rPr lang="en-US" altLang="zh-CN" sz="2000" kern="0" dirty="0">
                <a:latin typeface="+mn-ea"/>
              </a:rPr>
              <a:t>1.</a:t>
            </a:r>
            <a:r>
              <a:rPr lang="zh-CN" altLang="zh-CN" sz="2000" kern="0" dirty="0" smtClean="0">
                <a:latin typeface="+mn-ea"/>
              </a:rPr>
              <a:t>《××学会</a:t>
            </a:r>
            <a:r>
              <a:rPr lang="zh-CN" altLang="en-US" sz="2000" kern="0" dirty="0" smtClean="0">
                <a:latin typeface="+mn-ea"/>
              </a:rPr>
              <a:t>关于</a:t>
            </a:r>
            <a:r>
              <a:rPr lang="zh-CN" altLang="zh-CN" sz="2000" kern="0" dirty="0" smtClean="0">
                <a:latin typeface="+mn-ea"/>
              </a:rPr>
              <a:t>召开第×次全国会员（代表）大会的</a:t>
            </a:r>
            <a:r>
              <a:rPr lang="zh-CN" altLang="zh-CN" sz="2000" kern="0" dirty="0" smtClean="0">
                <a:solidFill>
                  <a:srgbClr val="FF0000"/>
                </a:solidFill>
                <a:latin typeface="+mn-ea"/>
              </a:rPr>
              <a:t>请示</a:t>
            </a:r>
            <a:r>
              <a:rPr lang="zh-CN" altLang="zh-CN" sz="2000" kern="0" dirty="0" smtClean="0">
                <a:latin typeface="+mn-ea"/>
              </a:rPr>
              <a:t>》</a:t>
            </a:r>
            <a:r>
              <a:rPr lang="zh-CN" altLang="zh-CN" sz="2000" kern="0" dirty="0">
                <a:latin typeface="+mn-ea"/>
              </a:rPr>
              <a:t>（应标明文号、签发人、联系人、联系电话。内容包括会议时间、地点、筹备情况、会议主要内容、附件名称等）；</a:t>
            </a:r>
            <a:endParaRPr lang="zh-CN" altLang="zh-CN" sz="2000" kern="100" dirty="0">
              <a:latin typeface="+mn-ea"/>
            </a:endParaRPr>
          </a:p>
          <a:p>
            <a:pPr algn="just">
              <a:spcBef>
                <a:spcPts val="0"/>
              </a:spcBef>
              <a:spcAft>
                <a:spcPts val="0"/>
              </a:spcAft>
            </a:pPr>
            <a:r>
              <a:rPr lang="en-US" altLang="zh-CN" sz="2000" kern="100" dirty="0">
                <a:latin typeface="+mn-ea"/>
              </a:rPr>
              <a:t>2.</a:t>
            </a:r>
            <a:r>
              <a:rPr lang="zh-CN" altLang="zh-CN" sz="2000" kern="100" dirty="0">
                <a:latin typeface="+mn-ea"/>
              </a:rPr>
              <a:t>《全国学会拟任</a:t>
            </a:r>
            <a:r>
              <a:rPr lang="zh-CN" altLang="zh-CN" sz="2000" kern="100" dirty="0">
                <a:solidFill>
                  <a:srgbClr val="FF0000"/>
                </a:solidFill>
                <a:latin typeface="+mn-ea"/>
              </a:rPr>
              <a:t>负责人登记表</a:t>
            </a:r>
            <a:r>
              <a:rPr lang="zh-CN" altLang="zh-CN" sz="2000" kern="100" dirty="0">
                <a:latin typeface="+mn-ea"/>
              </a:rPr>
              <a:t>》（编号</a:t>
            </a:r>
            <a:r>
              <a:rPr lang="en-US" altLang="zh-CN" sz="2000" kern="100" dirty="0">
                <a:latin typeface="+mn-ea"/>
              </a:rPr>
              <a:t>:kx02</a:t>
            </a:r>
            <a:r>
              <a:rPr lang="zh-CN" altLang="zh-CN" sz="2000" kern="100" dirty="0" smtClean="0">
                <a:latin typeface="+mn-ea"/>
              </a:rPr>
              <a:t>）</a:t>
            </a:r>
            <a:r>
              <a:rPr lang="zh-CN" altLang="en-US" sz="2000" kern="100" dirty="0" smtClean="0">
                <a:latin typeface="+mn-ea"/>
              </a:rPr>
              <a:t>（符合人数要求，不得</a:t>
            </a:r>
            <a:r>
              <a:rPr lang="zh-CN" altLang="en-US" sz="2000" kern="100" dirty="0">
                <a:solidFill>
                  <a:srgbClr val="FF0000"/>
                </a:solidFill>
                <a:latin typeface="+mn-ea"/>
              </a:rPr>
              <a:t>超龄超届</a:t>
            </a:r>
            <a:r>
              <a:rPr lang="zh-CN" altLang="en-US" sz="2000" kern="100" dirty="0">
                <a:latin typeface="+mn-ea"/>
              </a:rPr>
              <a:t>，</a:t>
            </a:r>
            <a:r>
              <a:rPr lang="zh-CN" altLang="en-US" sz="2000" kern="100" dirty="0" smtClean="0">
                <a:solidFill>
                  <a:srgbClr val="FF0000"/>
                </a:solidFill>
                <a:latin typeface="+mn-ea"/>
              </a:rPr>
              <a:t>不得有</a:t>
            </a:r>
            <a:r>
              <a:rPr lang="en-US" altLang="zh-CN" sz="2000" kern="100" dirty="0" smtClean="0">
                <a:solidFill>
                  <a:srgbClr val="FF0000"/>
                </a:solidFill>
                <a:latin typeface="+mn-ea"/>
              </a:rPr>
              <a:t>2</a:t>
            </a:r>
            <a:r>
              <a:rPr lang="zh-CN" altLang="en-US" sz="2000" kern="100" dirty="0" smtClean="0">
                <a:solidFill>
                  <a:srgbClr val="FF0000"/>
                </a:solidFill>
                <a:latin typeface="+mn-ea"/>
              </a:rPr>
              <a:t>人以上来自同一法人单位，</a:t>
            </a:r>
            <a:r>
              <a:rPr lang="zh-CN" altLang="en-US" sz="2000" kern="100" dirty="0">
                <a:latin typeface="+mn-ea"/>
              </a:rPr>
              <a:t>注明</a:t>
            </a:r>
            <a:r>
              <a:rPr lang="zh-CN" altLang="en-US" sz="2000" kern="100" dirty="0">
                <a:solidFill>
                  <a:srgbClr val="FF0000"/>
                </a:solidFill>
                <a:latin typeface="+mn-ea"/>
              </a:rPr>
              <a:t>法定代表人</a:t>
            </a:r>
            <a:r>
              <a:rPr lang="zh-CN" altLang="en-US" sz="2000" kern="100" dirty="0" smtClean="0">
                <a:latin typeface="+mn-ea"/>
              </a:rPr>
              <a:t>）</a:t>
            </a:r>
            <a:r>
              <a:rPr lang="zh-CN" altLang="zh-CN" sz="2000" kern="100" dirty="0" smtClean="0">
                <a:latin typeface="+mn-ea"/>
              </a:rPr>
              <a:t>；</a:t>
            </a:r>
            <a:endParaRPr lang="zh-CN" altLang="zh-CN" sz="2000" kern="100" dirty="0">
              <a:latin typeface="+mn-ea"/>
            </a:endParaRPr>
          </a:p>
          <a:p>
            <a:pPr>
              <a:spcBef>
                <a:spcPts val="0"/>
              </a:spcBef>
              <a:spcAft>
                <a:spcPts val="0"/>
              </a:spcAft>
            </a:pPr>
            <a:r>
              <a:rPr lang="en-US" altLang="zh-CN" sz="2000" kern="0" dirty="0" smtClean="0">
                <a:latin typeface="+mn-ea"/>
              </a:rPr>
              <a:t>3.</a:t>
            </a:r>
            <a:r>
              <a:rPr lang="zh-CN" altLang="zh-CN" sz="2000" kern="100" dirty="0">
                <a:latin typeface="+mn-ea"/>
              </a:rPr>
              <a:t>《全国学会拟任</a:t>
            </a:r>
            <a:r>
              <a:rPr lang="zh-CN" altLang="zh-CN" sz="2000" kern="100" dirty="0">
                <a:solidFill>
                  <a:srgbClr val="FF0000"/>
                </a:solidFill>
                <a:latin typeface="+mn-ea"/>
              </a:rPr>
              <a:t>监事会成员登记表</a:t>
            </a:r>
            <a:r>
              <a:rPr lang="zh-CN" altLang="zh-CN" sz="2000" kern="100" dirty="0">
                <a:latin typeface="+mn-ea"/>
              </a:rPr>
              <a:t>》（编号</a:t>
            </a:r>
            <a:r>
              <a:rPr lang="en-US" altLang="zh-CN" sz="2000" kern="100" dirty="0">
                <a:latin typeface="+mn-ea"/>
              </a:rPr>
              <a:t>:kx07</a:t>
            </a:r>
            <a:r>
              <a:rPr lang="zh-CN" altLang="zh-CN" sz="2000" kern="100" dirty="0" smtClean="0">
                <a:latin typeface="+mn-ea"/>
              </a:rPr>
              <a:t>）</a:t>
            </a:r>
            <a:r>
              <a:rPr lang="zh-CN" altLang="en-US" sz="2000" kern="100" dirty="0" smtClean="0">
                <a:latin typeface="+mn-ea"/>
              </a:rPr>
              <a:t>（</a:t>
            </a:r>
            <a:r>
              <a:rPr lang="en-US" altLang="zh-CN" sz="2000" kern="100" dirty="0" smtClean="0">
                <a:latin typeface="+mn-ea"/>
              </a:rPr>
              <a:t>3-9</a:t>
            </a:r>
            <a:r>
              <a:rPr lang="zh-CN" altLang="en-US" sz="2000" kern="100" dirty="0" smtClean="0">
                <a:latin typeface="+mn-ea"/>
              </a:rPr>
              <a:t>人，理事长、副理事长、理事、常务理事、秘书长、</a:t>
            </a:r>
            <a:r>
              <a:rPr lang="zh-CN" altLang="en-US" sz="2000" kern="100" dirty="0" smtClean="0">
                <a:solidFill>
                  <a:srgbClr val="FF0000"/>
                </a:solidFill>
                <a:latin typeface="+mn-ea"/>
              </a:rPr>
              <a:t>分支机构负责人</a:t>
            </a:r>
            <a:r>
              <a:rPr lang="zh-CN" altLang="en-US" sz="2000" kern="100" dirty="0" smtClean="0">
                <a:latin typeface="+mn-ea"/>
              </a:rPr>
              <a:t>及学会专职工作人员不得兼任监事）</a:t>
            </a:r>
            <a:r>
              <a:rPr lang="zh-CN" altLang="zh-CN" sz="2000" kern="100" dirty="0" smtClean="0">
                <a:latin typeface="+mn-ea"/>
              </a:rPr>
              <a:t>；</a:t>
            </a:r>
            <a:endParaRPr lang="en-US" altLang="zh-CN" sz="2000" kern="100" dirty="0">
              <a:latin typeface="+mn-ea"/>
            </a:endParaRPr>
          </a:p>
          <a:p>
            <a:pPr>
              <a:spcBef>
                <a:spcPts val="0"/>
              </a:spcBef>
              <a:spcAft>
                <a:spcPts val="0"/>
              </a:spcAft>
            </a:pPr>
            <a:r>
              <a:rPr lang="en-US" altLang="zh-CN" sz="2000" kern="100" dirty="0" smtClean="0">
                <a:latin typeface="+mn-ea"/>
              </a:rPr>
              <a:t>4.</a:t>
            </a:r>
            <a:r>
              <a:rPr lang="zh-CN" altLang="zh-CN" sz="2000" kern="0" dirty="0">
                <a:latin typeface="+mn-ea"/>
              </a:rPr>
              <a:t>《全国学会拟任</a:t>
            </a:r>
            <a:r>
              <a:rPr lang="zh-CN" altLang="zh-CN" sz="2000" kern="0" dirty="0">
                <a:solidFill>
                  <a:srgbClr val="FF0000"/>
                </a:solidFill>
                <a:latin typeface="+mn-ea"/>
              </a:rPr>
              <a:t>负责人推荐表</a:t>
            </a:r>
            <a:r>
              <a:rPr lang="zh-CN" altLang="zh-CN" sz="2000" kern="0" dirty="0">
                <a:latin typeface="+mn-ea"/>
              </a:rPr>
              <a:t>》（编号</a:t>
            </a:r>
            <a:r>
              <a:rPr lang="en-US" altLang="zh-CN" sz="2000" kern="0" dirty="0">
                <a:latin typeface="+mn-ea"/>
              </a:rPr>
              <a:t>:</a:t>
            </a:r>
            <a:r>
              <a:rPr lang="en-US" altLang="zh-CN" sz="2000" kern="0" dirty="0" smtClean="0">
                <a:latin typeface="+mn-ea"/>
              </a:rPr>
              <a:t>kx03</a:t>
            </a:r>
            <a:r>
              <a:rPr lang="zh-CN" altLang="zh-CN" sz="2000" kern="0" dirty="0" smtClean="0">
                <a:latin typeface="+mn-ea"/>
              </a:rPr>
              <a:t>）</a:t>
            </a:r>
            <a:r>
              <a:rPr lang="zh-CN" altLang="en-US" sz="2000" kern="0" dirty="0" smtClean="0">
                <a:latin typeface="+mn-ea"/>
              </a:rPr>
              <a:t>（</a:t>
            </a:r>
            <a:r>
              <a:rPr lang="zh-CN" altLang="en-US" sz="2000" kern="0" dirty="0" smtClean="0">
                <a:solidFill>
                  <a:srgbClr val="FF0000"/>
                </a:solidFill>
                <a:latin typeface="+mn-ea"/>
              </a:rPr>
              <a:t>境内、港澳台、外籍</a:t>
            </a:r>
            <a:r>
              <a:rPr lang="en-US" altLang="zh-CN" sz="2000" kern="0" dirty="0" smtClean="0">
                <a:latin typeface="+mn-ea"/>
              </a:rPr>
              <a:t>3</a:t>
            </a:r>
            <a:r>
              <a:rPr lang="zh-CN" altLang="en-US" sz="2000" kern="0" dirty="0">
                <a:latin typeface="+mn-ea"/>
              </a:rPr>
              <a:t>张不同表格，</a:t>
            </a:r>
            <a:r>
              <a:rPr lang="zh-CN" altLang="en-US" sz="2000" kern="0" dirty="0" smtClean="0">
                <a:latin typeface="+mn-ea"/>
              </a:rPr>
              <a:t>是否</a:t>
            </a:r>
            <a:r>
              <a:rPr lang="zh-CN" altLang="en-US" sz="2000" kern="0" dirty="0" smtClean="0">
                <a:latin typeface="+mn-ea"/>
              </a:rPr>
              <a:t>担任</a:t>
            </a:r>
            <a:r>
              <a:rPr lang="zh-CN" altLang="en-US" sz="2000" kern="0" dirty="0" smtClean="0">
                <a:solidFill>
                  <a:srgbClr val="FF0000"/>
                </a:solidFill>
                <a:latin typeface="+mn-ea"/>
              </a:rPr>
              <a:t>法定代表人</a:t>
            </a:r>
            <a:r>
              <a:rPr lang="zh-CN" altLang="en-US" sz="2000" kern="0" dirty="0" smtClean="0">
                <a:latin typeface="+mn-ea"/>
              </a:rPr>
              <a:t>）</a:t>
            </a:r>
            <a:r>
              <a:rPr lang="zh-CN" altLang="zh-CN" sz="2000" kern="0" dirty="0" smtClean="0">
                <a:latin typeface="+mn-ea"/>
              </a:rPr>
              <a:t>；</a:t>
            </a:r>
            <a:endParaRPr lang="zh-CN" altLang="zh-CN" sz="2000" kern="100" dirty="0">
              <a:latin typeface="+mn-ea"/>
            </a:endParaRPr>
          </a:p>
          <a:p>
            <a:pPr fontAlgn="auto">
              <a:spcBef>
                <a:spcPts val="0"/>
              </a:spcBef>
              <a:spcAft>
                <a:spcPts val="0"/>
              </a:spcAft>
              <a:defRPr/>
            </a:pPr>
            <a:r>
              <a:rPr lang="en-US" altLang="zh-CN" sz="2000" kern="100" dirty="0" smtClean="0">
                <a:latin typeface="+mn-ea"/>
              </a:rPr>
              <a:t>5</a:t>
            </a:r>
            <a:r>
              <a:rPr lang="en-US" altLang="zh-CN" sz="2000" kern="100" dirty="0">
                <a:latin typeface="+mn-ea"/>
              </a:rPr>
              <a:t>.</a:t>
            </a:r>
            <a:r>
              <a:rPr lang="zh-CN" altLang="zh-CN" sz="2000" kern="100" dirty="0">
                <a:latin typeface="+mn-ea"/>
              </a:rPr>
              <a:t>全国学会拟任负责人</a:t>
            </a:r>
            <a:r>
              <a:rPr lang="zh-CN" altLang="zh-CN" sz="2000" kern="100" dirty="0">
                <a:solidFill>
                  <a:srgbClr val="FF0000"/>
                </a:solidFill>
                <a:latin typeface="+mn-ea"/>
              </a:rPr>
              <a:t>任前公示</a:t>
            </a:r>
            <a:r>
              <a:rPr lang="zh-CN" altLang="zh-CN" sz="2000" kern="100" dirty="0" smtClean="0">
                <a:solidFill>
                  <a:srgbClr val="FF0000"/>
                </a:solidFill>
                <a:latin typeface="+mn-ea"/>
              </a:rPr>
              <a:t>报告</a:t>
            </a:r>
            <a:r>
              <a:rPr lang="zh-CN" altLang="en-US" sz="2000" kern="100" dirty="0" smtClean="0">
                <a:latin typeface="+mn-ea"/>
              </a:rPr>
              <a:t>；</a:t>
            </a:r>
            <a:endParaRPr lang="en-US" altLang="zh-CN" sz="2000" kern="100" dirty="0" smtClean="0">
              <a:latin typeface="+mn-ea"/>
            </a:endParaRPr>
          </a:p>
          <a:p>
            <a:pPr fontAlgn="auto">
              <a:spcBef>
                <a:spcPts val="0"/>
              </a:spcBef>
              <a:spcAft>
                <a:spcPts val="0"/>
              </a:spcAft>
              <a:defRPr/>
            </a:pPr>
            <a:r>
              <a:rPr lang="en-US" altLang="zh-CN" sz="2000" kern="100" dirty="0" smtClean="0">
                <a:latin typeface="+mn-ea"/>
              </a:rPr>
              <a:t>6.</a:t>
            </a:r>
            <a:r>
              <a:rPr lang="zh-CN" altLang="zh-CN" sz="2000" kern="100" dirty="0">
                <a:latin typeface="+mn-ea"/>
              </a:rPr>
              <a:t>拟提请会议审议的</a:t>
            </a:r>
            <a:r>
              <a:rPr lang="zh-CN" altLang="zh-CN" sz="2000" kern="100" dirty="0">
                <a:solidFill>
                  <a:srgbClr val="FF0000"/>
                </a:solidFill>
                <a:latin typeface="+mn-ea"/>
              </a:rPr>
              <a:t>新章程（草案）</a:t>
            </a:r>
            <a:r>
              <a:rPr lang="zh-CN" altLang="zh-CN" sz="2000" kern="100" dirty="0">
                <a:latin typeface="+mn-ea"/>
              </a:rPr>
              <a:t>及</a:t>
            </a:r>
            <a:r>
              <a:rPr lang="zh-CN" altLang="zh-CN" sz="2000" kern="100" dirty="0">
                <a:solidFill>
                  <a:srgbClr val="FF0000"/>
                </a:solidFill>
                <a:latin typeface="+mn-ea"/>
              </a:rPr>
              <a:t>修订说明</a:t>
            </a:r>
            <a:r>
              <a:rPr lang="zh-CN" altLang="zh-CN" sz="2000" kern="100" dirty="0">
                <a:latin typeface="+mn-ea"/>
              </a:rPr>
              <a:t>（若章程无修订，不需提供）；</a:t>
            </a:r>
            <a:endParaRPr lang="zh-CN" altLang="zh-CN" sz="2000" kern="100" dirty="0">
              <a:latin typeface="+mn-ea"/>
            </a:endParaRPr>
          </a:p>
          <a:p>
            <a:pPr algn="just">
              <a:spcBef>
                <a:spcPts val="0"/>
              </a:spcBef>
              <a:spcAft>
                <a:spcPts val="0"/>
              </a:spcAft>
            </a:pPr>
            <a:r>
              <a:rPr lang="en-US" altLang="zh-CN" sz="2000" kern="100" dirty="0" smtClean="0">
                <a:latin typeface="+mn-ea"/>
              </a:rPr>
              <a:t>7.</a:t>
            </a:r>
            <a:r>
              <a:rPr lang="zh-CN" altLang="zh-CN" sz="2000" kern="100" dirty="0">
                <a:latin typeface="+mn-ea"/>
              </a:rPr>
              <a:t>拟提请会议审议的</a:t>
            </a:r>
            <a:r>
              <a:rPr lang="zh-CN" altLang="zh-CN" sz="2000" kern="100" dirty="0">
                <a:solidFill>
                  <a:srgbClr val="FF0000"/>
                </a:solidFill>
                <a:latin typeface="+mn-ea"/>
              </a:rPr>
              <a:t>工作报告</a:t>
            </a:r>
            <a:r>
              <a:rPr lang="zh-CN" altLang="zh-CN" sz="2000" kern="100" dirty="0">
                <a:latin typeface="+mn-ea"/>
              </a:rPr>
              <a:t>、</a:t>
            </a:r>
            <a:r>
              <a:rPr lang="zh-CN" altLang="zh-CN" sz="2000" kern="100" dirty="0">
                <a:solidFill>
                  <a:srgbClr val="FF0000"/>
                </a:solidFill>
                <a:latin typeface="+mn-ea"/>
              </a:rPr>
              <a:t>财务报告</a:t>
            </a:r>
            <a:r>
              <a:rPr lang="zh-CN" altLang="zh-CN" sz="2000" kern="100" dirty="0">
                <a:latin typeface="+mn-ea"/>
              </a:rPr>
              <a:t>；</a:t>
            </a:r>
            <a:endParaRPr lang="zh-CN" altLang="zh-CN" sz="2000" kern="100" dirty="0">
              <a:latin typeface="+mn-ea"/>
            </a:endParaRPr>
          </a:p>
          <a:p>
            <a:pPr algn="just">
              <a:spcBef>
                <a:spcPts val="0"/>
              </a:spcBef>
              <a:spcAft>
                <a:spcPts val="0"/>
              </a:spcAft>
            </a:pPr>
            <a:r>
              <a:rPr lang="en-US" altLang="zh-CN" sz="2000" kern="100" dirty="0" smtClean="0">
                <a:latin typeface="+mn-ea"/>
              </a:rPr>
              <a:t>8.</a:t>
            </a:r>
            <a:r>
              <a:rPr lang="zh-CN" altLang="zh-CN" sz="2000" kern="100" dirty="0">
                <a:latin typeface="+mn-ea"/>
              </a:rPr>
              <a:t>会议</a:t>
            </a:r>
            <a:r>
              <a:rPr lang="zh-CN" altLang="zh-CN" sz="2000" kern="100" dirty="0">
                <a:solidFill>
                  <a:srgbClr val="FF0000"/>
                </a:solidFill>
                <a:latin typeface="+mn-ea"/>
              </a:rPr>
              <a:t>议程</a:t>
            </a:r>
            <a:r>
              <a:rPr lang="zh-CN" altLang="zh-CN" sz="2000" kern="100" dirty="0">
                <a:latin typeface="+mn-ea"/>
              </a:rPr>
              <a:t>；</a:t>
            </a:r>
            <a:endParaRPr lang="zh-CN" altLang="zh-CN" sz="2000" kern="100" dirty="0">
              <a:latin typeface="+mn-ea"/>
            </a:endParaRPr>
          </a:p>
          <a:p>
            <a:pPr algn="just">
              <a:spcBef>
                <a:spcPts val="0"/>
              </a:spcBef>
              <a:spcAft>
                <a:spcPts val="0"/>
              </a:spcAft>
            </a:pPr>
            <a:r>
              <a:rPr lang="en-US" altLang="zh-CN" sz="2000" kern="0" dirty="0" smtClean="0">
                <a:latin typeface="+mn-ea"/>
              </a:rPr>
              <a:t>9.</a:t>
            </a:r>
            <a:r>
              <a:rPr lang="zh-CN" altLang="zh-CN" sz="2000" kern="100" dirty="0">
                <a:solidFill>
                  <a:srgbClr val="FF0000"/>
                </a:solidFill>
                <a:latin typeface="+mn-ea"/>
              </a:rPr>
              <a:t>支撑单位的意见</a:t>
            </a:r>
            <a:r>
              <a:rPr lang="zh-CN" altLang="zh-CN" sz="2000" kern="100" dirty="0">
                <a:latin typeface="+mn-ea"/>
              </a:rPr>
              <a:t>（无支撑单位的不需提供）</a:t>
            </a:r>
            <a:r>
              <a:rPr lang="zh-CN" altLang="zh-CN" sz="2000" kern="100" dirty="0" smtClean="0">
                <a:latin typeface="+mn-ea"/>
              </a:rPr>
              <a:t>；</a:t>
            </a:r>
            <a:endParaRPr lang="zh-CN" altLang="zh-CN" sz="2000" kern="100" dirty="0">
              <a:latin typeface="+mn-ea"/>
            </a:endParaRPr>
          </a:p>
        </p:txBody>
      </p:sp>
      <p:sp>
        <p:nvSpPr>
          <p:cNvPr id="7" name="TextBox 27"/>
          <p:cNvSpPr txBox="1"/>
          <p:nvPr/>
        </p:nvSpPr>
        <p:spPr>
          <a:xfrm>
            <a:off x="264398" y="6029484"/>
            <a:ext cx="8196262" cy="400110"/>
          </a:xfrm>
          <a:prstGeom prst="rect">
            <a:avLst/>
          </a:prstGeom>
          <a:noFill/>
        </p:spPr>
        <p:txBody>
          <a:bodyPr>
            <a:spAutoFit/>
          </a:bodyPr>
          <a:lstStyle/>
          <a:p>
            <a:pPr fontAlgn="auto">
              <a:defRPr/>
            </a:pPr>
            <a:r>
              <a:rPr lang="zh-CN" altLang="en-US" sz="2000" noProof="1" smtClean="0">
                <a:latin typeface="+mn-ea"/>
              </a:rPr>
              <a:t>形式说明：</a:t>
            </a:r>
            <a:r>
              <a:rPr lang="zh-CN" altLang="en-US" sz="2000" noProof="1" smtClean="0">
                <a:latin typeface="+mn-ea"/>
                <a:ea typeface="+mn-ea"/>
              </a:rPr>
              <a:t>电子版</a:t>
            </a:r>
            <a:r>
              <a:rPr lang="zh-CN" altLang="en-US" sz="2000" noProof="1">
                <a:latin typeface="+mn-ea"/>
                <a:ea typeface="+mn-ea"/>
              </a:rPr>
              <a:t>（</a:t>
            </a:r>
            <a:r>
              <a:rPr lang="en-US" altLang="zh-CN" sz="2000" noProof="1">
                <a:latin typeface="+mn-ea"/>
                <a:ea typeface="+mn-ea"/>
              </a:rPr>
              <a:t>PDF</a:t>
            </a:r>
            <a:r>
              <a:rPr lang="zh-CN" altLang="en-US" sz="2000" noProof="1">
                <a:latin typeface="+mn-ea"/>
                <a:ea typeface="+mn-ea"/>
              </a:rPr>
              <a:t>版）：每份材料单独</a:t>
            </a:r>
            <a:r>
              <a:rPr lang="zh-CN" altLang="en-US" sz="2000" noProof="1" smtClean="0">
                <a:latin typeface="+mn-ea"/>
                <a:ea typeface="+mn-ea"/>
              </a:rPr>
              <a:t>扫描；纸</a:t>
            </a:r>
            <a:r>
              <a:rPr lang="zh-CN" altLang="en-US" sz="2000" noProof="1">
                <a:latin typeface="+mn-ea"/>
                <a:ea typeface="+mn-ea"/>
              </a:rPr>
              <a:t>质版：一式一份。</a:t>
            </a:r>
            <a:endParaRPr lang="zh-CN" altLang="en-US" sz="2200" kern="100" dirty="0">
              <a:latin typeface="+mn-ea"/>
              <a:ea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 name="圆角矩形 3"/>
          <p:cNvSpPr/>
          <p:nvPr/>
        </p:nvSpPr>
        <p:spPr>
          <a:xfrm>
            <a:off x="395605" y="836784"/>
            <a:ext cx="8291195" cy="5832486"/>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r>
              <a:rPr lang="zh-CN" altLang="en-US" sz="2400" noProof="1">
                <a:latin typeface="+mn-ea"/>
              </a:rPr>
              <a:t>学会负责人候选人按照</a:t>
            </a:r>
            <a:r>
              <a:rPr lang="zh-CN" altLang="en-US" sz="2400" noProof="1">
                <a:solidFill>
                  <a:srgbClr val="FF0000"/>
                </a:solidFill>
                <a:latin typeface="+mn-ea"/>
              </a:rPr>
              <a:t>干部管理权限</a:t>
            </a:r>
            <a:r>
              <a:rPr lang="zh-CN" altLang="en-US" sz="2400" noProof="1">
                <a:latin typeface="+mn-ea"/>
              </a:rPr>
              <a:t>进行审批的相关文件：</a:t>
            </a:r>
            <a:endParaRPr lang="zh-CN" altLang="en-US" sz="2400" noProof="1">
              <a:latin typeface="+mn-ea"/>
            </a:endParaRPr>
          </a:p>
          <a:p>
            <a:pPr marL="342900" indent="-342900" fontAlgn="auto">
              <a:lnSpc>
                <a:spcPct val="130000"/>
              </a:lnSpc>
              <a:buFont typeface="Wingdings" panose="05000000000000000000" pitchFamily="2" charset="2"/>
              <a:buChar char="Ø"/>
              <a:defRPr/>
            </a:pPr>
            <a:r>
              <a:rPr lang="zh-CN" altLang="en-US" sz="2000" noProof="1" smtClean="0">
                <a:latin typeface="+mn-ea"/>
              </a:rPr>
              <a:t>国务院办公厅</a:t>
            </a:r>
            <a:r>
              <a:rPr lang="zh-CN" altLang="en-US" sz="2000" noProof="1">
                <a:latin typeface="+mn-ea"/>
              </a:rPr>
              <a:t>关于部门领导同志不兼任社会团体领导职务问题的通知（国办发〔1994〕59号  1994年4月13日）</a:t>
            </a:r>
            <a:endParaRPr lang="zh-CN" altLang="en-US" sz="2000" noProof="1">
              <a:latin typeface="+mn-ea"/>
            </a:endParaRPr>
          </a:p>
          <a:p>
            <a:pPr marL="342900" indent="-342900" fontAlgn="auto">
              <a:lnSpc>
                <a:spcPct val="130000"/>
              </a:lnSpc>
              <a:buFont typeface="Wingdings" panose="05000000000000000000" pitchFamily="2" charset="2"/>
              <a:buChar char="Ø"/>
              <a:defRPr/>
            </a:pPr>
            <a:r>
              <a:rPr lang="zh-CN" altLang="en-US" sz="2000" noProof="1" smtClean="0">
                <a:latin typeface="+mn-ea"/>
              </a:rPr>
              <a:t>民政部</a:t>
            </a:r>
            <a:r>
              <a:rPr lang="zh-CN" altLang="en-US" sz="2000" noProof="1">
                <a:latin typeface="+mn-ea"/>
              </a:rPr>
              <a:t>关于对《国务院办公厅关于部门领导同志不兼任社会团体领导职务问题的通知》有关内容解释的通知（民社函〔1994〕127号  1994年5月27日）</a:t>
            </a:r>
            <a:endParaRPr lang="zh-CN" altLang="en-US" sz="2000" noProof="1">
              <a:latin typeface="+mn-ea"/>
            </a:endParaRPr>
          </a:p>
          <a:p>
            <a:pPr marL="342900" indent="-342900" fontAlgn="auto">
              <a:lnSpc>
                <a:spcPct val="130000"/>
              </a:lnSpc>
              <a:buFont typeface="Wingdings" panose="05000000000000000000" pitchFamily="2" charset="2"/>
              <a:buChar char="Ø"/>
              <a:defRPr/>
            </a:pPr>
            <a:r>
              <a:rPr lang="zh-CN" altLang="en-US" sz="2000" noProof="1" smtClean="0">
                <a:latin typeface="+mn-ea"/>
              </a:rPr>
              <a:t>中共中央办公厅</a:t>
            </a:r>
            <a:r>
              <a:rPr lang="zh-CN" altLang="en-US" sz="2000" noProof="1">
                <a:latin typeface="+mn-ea"/>
              </a:rPr>
              <a:t>、国务院办公厅关于党政机关领导干部不兼任社会团体领导职务的通知（中办发〔1998〕17号  1998年7月2日发布施行）</a:t>
            </a:r>
            <a:endParaRPr lang="zh-CN" altLang="en-US" sz="2000" noProof="1">
              <a:latin typeface="+mn-ea"/>
            </a:endParaRPr>
          </a:p>
          <a:p>
            <a:pPr marL="342900" indent="-342900" fontAlgn="auto">
              <a:lnSpc>
                <a:spcPct val="130000"/>
              </a:lnSpc>
              <a:buFont typeface="Wingdings" panose="05000000000000000000" pitchFamily="2" charset="2"/>
              <a:buChar char="Ø"/>
              <a:defRPr/>
            </a:pPr>
            <a:r>
              <a:rPr lang="zh-CN" altLang="en-US" sz="2000" noProof="1" smtClean="0">
                <a:latin typeface="+mn-ea"/>
              </a:rPr>
              <a:t>民政部</a:t>
            </a:r>
            <a:r>
              <a:rPr lang="zh-CN" altLang="en-US" sz="2000" noProof="1">
                <a:latin typeface="+mn-ea"/>
              </a:rPr>
              <a:t>关于对中共中央办公厅、国务院办公厅《关于党政机关领导干部不兼任社会团体领导职务的通知》有关问题的解释（民社函〔1998〕224号  1998年11月3日）</a:t>
            </a:r>
            <a:endParaRPr lang="zh-CN" altLang="en-US" sz="2000" noProof="1">
              <a:latin typeface="+mn-ea"/>
            </a:endParaRPr>
          </a:p>
          <a:p>
            <a:pPr marL="342900" indent="-342900" fontAlgn="auto">
              <a:lnSpc>
                <a:spcPct val="130000"/>
              </a:lnSpc>
              <a:buFont typeface="Wingdings" panose="05000000000000000000" pitchFamily="2" charset="2"/>
              <a:buChar char="Ø"/>
              <a:defRPr/>
            </a:pPr>
            <a:r>
              <a:rPr lang="zh-CN" altLang="en-US" sz="2000" noProof="1" smtClean="0">
                <a:latin typeface="+mn-ea"/>
              </a:rPr>
              <a:t>中共中央组织部</a:t>
            </a:r>
            <a:r>
              <a:rPr lang="zh-CN" altLang="en-US" sz="2000" noProof="1">
                <a:latin typeface="+mn-ea"/>
              </a:rPr>
              <a:t>关于规范退（离）休领导干部在社会团体兼职问题的通知（中组发〔2014〕11号  2014年6月25日</a:t>
            </a:r>
            <a:r>
              <a:rPr lang="zh-CN" altLang="en-US" sz="2000" noProof="1" smtClean="0">
                <a:latin typeface="+mn-ea"/>
              </a:rPr>
              <a:t>）</a:t>
            </a: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
        <p:nvSpPr>
          <p:cNvPr id="5" name="标题 1"/>
          <p:cNvSpPr txBox="1">
            <a:spLocks noChangeArrowheads="1"/>
          </p:cNvSpPr>
          <p:nvPr/>
        </p:nvSpPr>
        <p:spPr bwMode="auto">
          <a:xfrm>
            <a:off x="426402" y="66067"/>
            <a:ext cx="2129430" cy="8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algn="l" eaLnBrk="1" hangingPunct="1"/>
            <a:r>
              <a:rPr lang="zh-CN" altLang="en-US" sz="3000" dirty="0">
                <a:solidFill>
                  <a:schemeClr val="accent1"/>
                </a:solidFill>
                <a:latin typeface="黑体" panose="02010609060101010101" pitchFamily="49" charset="-122"/>
                <a:ea typeface="黑体" panose="02010609060101010101" pitchFamily="49" charset="-122"/>
              </a:rPr>
              <a:t>注意事项：</a:t>
            </a:r>
            <a:endParaRPr lang="zh-CN" altLang="en-US" sz="3000" dirty="0">
              <a:solidFill>
                <a:schemeClr val="accent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971415" y="1280160"/>
            <a:ext cx="3849370" cy="505587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noProof="1">
              <a:latin typeface="仿宋_GB2312" panose="02010609030101010101" pitchFamily="49" charset="-122"/>
              <a:ea typeface="仿宋_GB2312" panose="02010609030101010101" pitchFamily="49" charset="-122"/>
            </a:endParaRPr>
          </a:p>
          <a:p>
            <a:pPr fontAlgn="auto">
              <a:defRPr/>
            </a:pPr>
            <a:endParaRPr lang="zh-CN" altLang="en-US" noProof="1">
              <a:latin typeface="仿宋_GB2312" panose="02010609030101010101" pitchFamily="49" charset="-122"/>
              <a:ea typeface="仿宋_GB2312" panose="02010609030101010101" pitchFamily="49" charset="-122"/>
            </a:endParaRPr>
          </a:p>
          <a:p>
            <a:pPr fontAlgn="auto">
              <a:defRPr/>
            </a:pPr>
            <a:r>
              <a:rPr lang="zh-CN" altLang="en-US" sz="2400" noProof="1">
                <a:solidFill>
                  <a:srgbClr val="FF0000"/>
                </a:solidFill>
                <a:latin typeface="仿宋_GB2312" panose="02010609030101010101" pitchFamily="49" charset="-122"/>
                <a:ea typeface="仿宋_GB2312" panose="02010609030101010101" pitchFamily="49" charset="-122"/>
                <a:cs typeface="Arial" panose="020B0604020202020204" pitchFamily="34" charset="0"/>
                <a:sym typeface="+mn-ea"/>
              </a:rPr>
              <a:t>●</a:t>
            </a:r>
            <a:r>
              <a:rPr lang="zh-CN" altLang="en-US" sz="2400" noProof="1">
                <a:solidFill>
                  <a:srgbClr val="FF0000"/>
                </a:solidFill>
                <a:latin typeface="+mn-ea"/>
                <a:cs typeface="Arial" panose="020B0604020202020204" pitchFamily="34" charset="0"/>
                <a:sym typeface="+mn-ea"/>
              </a:rPr>
              <a:t>各部委，</a:t>
            </a:r>
            <a:r>
              <a:rPr lang="zh-CN" altLang="en-US" sz="2400" noProof="1" smtClean="0">
                <a:solidFill>
                  <a:srgbClr val="FF0000"/>
                </a:solidFill>
                <a:latin typeface="+mn-ea"/>
                <a:cs typeface="Arial" panose="020B0604020202020204" pitchFamily="34" charset="0"/>
                <a:sym typeface="+mn-ea"/>
              </a:rPr>
              <a:t>地方党委</a:t>
            </a:r>
            <a:r>
              <a:rPr lang="zh-CN" altLang="en-US" sz="2400" noProof="1">
                <a:solidFill>
                  <a:srgbClr val="FF0000"/>
                </a:solidFill>
                <a:latin typeface="+mn-ea"/>
                <a:cs typeface="Arial" panose="020B0604020202020204" pitchFamily="34" charset="0"/>
                <a:sym typeface="+mn-ea"/>
              </a:rPr>
              <a:t>政府等都相应出台了领导干部任兼职的规定。</a:t>
            </a:r>
            <a:endParaRPr lang="zh-CN" altLang="en-US" sz="2400" noProof="1">
              <a:solidFill>
                <a:srgbClr val="FF0000"/>
              </a:solidFill>
              <a:latin typeface="+mn-ea"/>
              <a:cs typeface="Arial" panose="020B0604020202020204" pitchFamily="34" charset="0"/>
              <a:sym typeface="+mn-ea"/>
            </a:endParaRPr>
          </a:p>
          <a:p>
            <a:pPr fontAlgn="auto">
              <a:defRPr/>
            </a:pPr>
            <a:endParaRPr lang="zh-CN" altLang="en-US" sz="2400" noProof="1">
              <a:solidFill>
                <a:srgbClr val="FF0000"/>
              </a:solidFill>
              <a:latin typeface="+mn-ea"/>
              <a:cs typeface="Arial" panose="020B0604020202020204" pitchFamily="34" charset="0"/>
              <a:sym typeface="+mn-ea"/>
            </a:endParaRPr>
          </a:p>
          <a:p>
            <a:pPr fontAlgn="auto">
              <a:defRPr/>
            </a:pPr>
            <a:r>
              <a:rPr lang="zh-CN" altLang="en-US" sz="2400" noProof="1">
                <a:solidFill>
                  <a:srgbClr val="FF0000"/>
                </a:solidFill>
                <a:latin typeface="+mn-ea"/>
                <a:cs typeface="Arial" panose="020B0604020202020204" pitchFamily="34" charset="0"/>
                <a:sym typeface="+mn-ea"/>
              </a:rPr>
              <a:t>教育部、农业部、国资委、科学院等等。</a:t>
            </a:r>
            <a:endParaRPr lang="zh-CN" altLang="en-US" sz="2400" noProof="1">
              <a:solidFill>
                <a:srgbClr val="FF0000"/>
              </a:solidFill>
              <a:latin typeface="+mn-ea"/>
              <a:cs typeface="Arial" panose="020B0604020202020204" pitchFamily="34" charset="0"/>
              <a:sym typeface="+mn-ea"/>
            </a:endParaRPr>
          </a:p>
          <a:p>
            <a:pPr fontAlgn="auto">
              <a:defRPr/>
            </a:pPr>
            <a:endParaRPr lang="zh-CN" altLang="en-US" sz="2400" noProof="1">
              <a:solidFill>
                <a:schemeClr val="tx1"/>
              </a:solidFill>
              <a:latin typeface="仿宋_GB2312" panose="02010609030101010101" pitchFamily="49" charset="-122"/>
              <a:ea typeface="仿宋_GB2312" panose="02010609030101010101" pitchFamily="49" charset="-122"/>
            </a:endParaRPr>
          </a:p>
        </p:txBody>
      </p:sp>
      <p:pic>
        <p:nvPicPr>
          <p:cNvPr id="19459" name="图片 2" descr="IMG_20160612_21355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6113" y="1417638"/>
            <a:ext cx="37560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标题 1"/>
          <p:cNvSpPr>
            <a:spLocks noGrp="1" noChangeArrowheads="1"/>
          </p:cNvSpPr>
          <p:nvPr>
            <p:ph type="title"/>
          </p:nvPr>
        </p:nvSpPr>
        <p:spPr>
          <a:xfrm>
            <a:off x="609599" y="609600"/>
            <a:ext cx="2162251" cy="670560"/>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注意事项：</a:t>
            </a:r>
            <a:endParaRPr lang="zh-CN" altLang="en-US" sz="3000" dirty="0" smtClean="0">
              <a:latin typeface="黑体" panose="02010609060101010101" pitchFamily="49" charset="-122"/>
              <a:ea typeface="黑体" panose="02010609060101010101" pitchFamily="49" charset="-122"/>
            </a:endParaRPr>
          </a:p>
        </p:txBody>
      </p:sp>
      <p:sp>
        <p:nvSpPr>
          <p:cNvPr id="194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a:xfrm>
            <a:off x="609599" y="476754"/>
            <a:ext cx="6338599" cy="648054"/>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注意事项：</a:t>
            </a:r>
            <a:endParaRPr lang="zh-CN" altLang="en-US" sz="3000" dirty="0" smtClean="0">
              <a:latin typeface="黑体" panose="02010609060101010101" pitchFamily="49" charset="-122"/>
              <a:ea typeface="黑体" panose="02010609060101010101" pitchFamily="49" charset="-122"/>
            </a:endParaRPr>
          </a:p>
        </p:txBody>
      </p:sp>
      <p:sp>
        <p:nvSpPr>
          <p:cNvPr id="174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 name="圆角矩形 3"/>
          <p:cNvSpPr/>
          <p:nvPr/>
        </p:nvSpPr>
        <p:spPr>
          <a:xfrm>
            <a:off x="323646" y="1091176"/>
            <a:ext cx="8496708" cy="5688474"/>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lnSpc>
                <a:spcPct val="130000"/>
              </a:lnSpc>
              <a:defRPr/>
            </a:pPr>
            <a:r>
              <a:rPr lang="en-US" altLang="zh-CN" sz="2400" noProof="1">
                <a:latin typeface="+mn-ea"/>
              </a:rPr>
              <a:t>1</a:t>
            </a:r>
            <a:r>
              <a:rPr lang="zh-CN" altLang="en-US" sz="2400" noProof="1">
                <a:latin typeface="+mn-ea"/>
              </a:rPr>
              <a:t>、学会拟任负责人要严格按照</a:t>
            </a:r>
            <a:r>
              <a:rPr lang="zh-CN" altLang="en-US" sz="2400" noProof="1">
                <a:solidFill>
                  <a:srgbClr val="FF0000"/>
                </a:solidFill>
                <a:latin typeface="+mn-ea"/>
              </a:rPr>
              <a:t>干部管理权限</a:t>
            </a:r>
            <a:r>
              <a:rPr lang="zh-CN" altLang="en-US" sz="2400" noProof="1">
                <a:latin typeface="+mn-ea"/>
              </a:rPr>
              <a:t>进行审批</a:t>
            </a:r>
            <a:endParaRPr lang="zh-CN" altLang="en-US" sz="2400" noProof="1">
              <a:latin typeface="+mn-ea"/>
            </a:endParaRPr>
          </a:p>
          <a:p>
            <a:pPr marL="800100" lvl="1" indent="-342900" fontAlgn="auto">
              <a:lnSpc>
                <a:spcPct val="130000"/>
              </a:lnSpc>
              <a:buFont typeface="Wingdings" panose="05000000000000000000" pitchFamily="2" charset="2"/>
              <a:buChar char="Ø"/>
              <a:defRPr/>
            </a:pPr>
            <a:r>
              <a:rPr lang="zh-CN" altLang="zh-CN" sz="2400" dirty="0" smtClean="0">
                <a:latin typeface="华文新魏" panose="02010800040101010101" pitchFamily="2" charset="-122"/>
                <a:ea typeface="华文新魏" panose="02010800040101010101" pitchFamily="2" charset="-122"/>
              </a:rPr>
              <a:t>负责人</a:t>
            </a:r>
            <a:r>
              <a:rPr lang="zh-CN" altLang="zh-CN" sz="2400" dirty="0">
                <a:latin typeface="华文新魏" panose="02010800040101010101" pitchFamily="2" charset="-122"/>
                <a:ea typeface="华文新魏" panose="02010800040101010101" pitchFamily="2" charset="-122"/>
              </a:rPr>
              <a:t>是党政机关、事业单位、国有企业</a:t>
            </a:r>
            <a:r>
              <a:rPr lang="zh-CN" altLang="zh-CN" sz="2400" dirty="0">
                <a:solidFill>
                  <a:srgbClr val="FF0000"/>
                </a:solidFill>
                <a:latin typeface="华文新魏" panose="02010800040101010101" pitchFamily="2" charset="-122"/>
                <a:ea typeface="华文新魏" panose="02010800040101010101" pitchFamily="2" charset="-122"/>
              </a:rPr>
              <a:t>现职</a:t>
            </a:r>
            <a:r>
              <a:rPr lang="zh-CN" altLang="zh-CN" sz="2400" dirty="0">
                <a:latin typeface="华文新魏" panose="02010800040101010101" pitchFamily="2" charset="-122"/>
                <a:ea typeface="华文新魏" panose="02010800040101010101" pitchFamily="2" charset="-122"/>
              </a:rPr>
              <a:t>或</a:t>
            </a:r>
            <a:r>
              <a:rPr lang="zh-CN" altLang="zh-CN" sz="2400" dirty="0">
                <a:solidFill>
                  <a:srgbClr val="FF0000"/>
                </a:solidFill>
                <a:latin typeface="华文新魏" panose="02010800040101010101" pitchFamily="2" charset="-122"/>
                <a:ea typeface="华文新魏" panose="02010800040101010101" pitchFamily="2" charset="-122"/>
              </a:rPr>
              <a:t>退（离）休</a:t>
            </a:r>
            <a:r>
              <a:rPr lang="zh-CN" altLang="zh-CN" sz="2400" dirty="0">
                <a:latin typeface="华文新魏" panose="02010800040101010101" pitchFamily="2" charset="-122"/>
                <a:ea typeface="华文新魏" panose="02010800040101010101" pitchFamily="2" charset="-122"/>
              </a:rPr>
              <a:t>党政领导干部的，须按干部管理权限审批盖章。属于</a:t>
            </a:r>
            <a:r>
              <a:rPr lang="zh-CN" altLang="zh-CN" sz="2400" dirty="0">
                <a:solidFill>
                  <a:srgbClr val="FF0000"/>
                </a:solidFill>
                <a:latin typeface="华文新魏" panose="02010800040101010101" pitchFamily="2" charset="-122"/>
                <a:ea typeface="华文新魏" panose="02010800040101010101" pitchFamily="2" charset="-122"/>
              </a:rPr>
              <a:t>中管干部</a:t>
            </a:r>
            <a:r>
              <a:rPr lang="zh-CN" altLang="zh-CN" sz="2400" dirty="0">
                <a:latin typeface="华文新魏" panose="02010800040101010101" pitchFamily="2" charset="-122"/>
                <a:ea typeface="华文新魏" panose="02010800040101010101" pitchFamily="2" charset="-122"/>
              </a:rPr>
              <a:t>的，应当报</a:t>
            </a:r>
            <a:r>
              <a:rPr lang="zh-CN" altLang="zh-CN" sz="2400" dirty="0">
                <a:solidFill>
                  <a:srgbClr val="FF0000"/>
                </a:solidFill>
                <a:latin typeface="华文新魏" panose="02010800040101010101" pitchFamily="2" charset="-122"/>
                <a:ea typeface="华文新魏" panose="02010800040101010101" pitchFamily="2" charset="-122"/>
              </a:rPr>
              <a:t>中央组织部</a:t>
            </a:r>
            <a:r>
              <a:rPr lang="zh-CN" altLang="zh-CN" sz="2400" dirty="0">
                <a:latin typeface="华文新魏" panose="02010800040101010101" pitchFamily="2" charset="-122"/>
                <a:ea typeface="华文新魏" panose="02010800040101010101" pitchFamily="2" charset="-122"/>
              </a:rPr>
              <a:t>批准</a:t>
            </a:r>
            <a:r>
              <a:rPr lang="zh-CN" altLang="zh-CN" sz="2400" dirty="0" smtClean="0">
                <a:latin typeface="华文新魏" panose="02010800040101010101" pitchFamily="2" charset="-122"/>
                <a:ea typeface="华文新魏" panose="02010800040101010101" pitchFamily="2" charset="-122"/>
              </a:rPr>
              <a:t>。</a:t>
            </a:r>
            <a:r>
              <a:rPr lang="zh-CN" altLang="en-US" sz="2400" dirty="0" smtClean="0">
                <a:latin typeface="华文新魏" panose="02010800040101010101" pitchFamily="2" charset="-122"/>
                <a:ea typeface="华文新魏" panose="02010800040101010101" pitchFamily="2" charset="-122"/>
              </a:rPr>
              <a:t>属于</a:t>
            </a:r>
            <a:r>
              <a:rPr lang="zh-CN" altLang="zh-CN" sz="2400" kern="100" dirty="0" smtClean="0">
                <a:solidFill>
                  <a:srgbClr val="FF0000"/>
                </a:solidFill>
                <a:latin typeface="华文新魏" panose="02010800040101010101" pitchFamily="2" charset="-122"/>
                <a:ea typeface="华文新魏" panose="02010800040101010101" pitchFamily="2" charset="-122"/>
              </a:rPr>
              <a:t>地方</a:t>
            </a:r>
            <a:r>
              <a:rPr lang="zh-CN" altLang="zh-CN" sz="2400" kern="100" dirty="0">
                <a:solidFill>
                  <a:srgbClr val="FF0000"/>
                </a:solidFill>
                <a:latin typeface="华文新魏" panose="02010800040101010101" pitchFamily="2" charset="-122"/>
                <a:ea typeface="华文新魏" panose="02010800040101010101" pitchFamily="2" charset="-122"/>
              </a:rPr>
              <a:t>党政机关</a:t>
            </a:r>
            <a:r>
              <a:rPr lang="zh-CN" altLang="zh-CN" sz="2400" kern="100" dirty="0" smtClean="0">
                <a:solidFill>
                  <a:srgbClr val="FF0000"/>
                </a:solidFill>
                <a:latin typeface="华文新魏" panose="02010800040101010101" pitchFamily="2" charset="-122"/>
                <a:ea typeface="华文新魏" panose="02010800040101010101" pitchFamily="2" charset="-122"/>
              </a:rPr>
              <a:t>负责人，</a:t>
            </a:r>
            <a:r>
              <a:rPr lang="zh-CN" altLang="zh-CN" sz="2400" kern="100" dirty="0">
                <a:solidFill>
                  <a:schemeClr val="tx1"/>
                </a:solidFill>
                <a:latin typeface="华文新魏" panose="02010800040101010101" pitchFamily="2" charset="-122"/>
                <a:ea typeface="华文新魏" panose="02010800040101010101" pitchFamily="2" charset="-122"/>
              </a:rPr>
              <a:t>需提交</a:t>
            </a:r>
            <a:r>
              <a:rPr lang="zh-CN" altLang="zh-CN" sz="2400" kern="100" dirty="0">
                <a:solidFill>
                  <a:srgbClr val="FF0000"/>
                </a:solidFill>
                <a:latin typeface="华文新魏" panose="02010800040101010101" pitchFamily="2" charset="-122"/>
                <a:ea typeface="华文新魏" panose="02010800040101010101" pitchFamily="2" charset="-122"/>
              </a:rPr>
              <a:t>同级组织部门</a:t>
            </a:r>
            <a:r>
              <a:rPr lang="zh-CN" altLang="zh-CN" sz="2400" kern="100" dirty="0" smtClean="0">
                <a:solidFill>
                  <a:schemeClr val="tx1"/>
                </a:solidFill>
                <a:latin typeface="华文新魏" panose="02010800040101010101" pitchFamily="2" charset="-122"/>
                <a:ea typeface="华文新魏" panose="02010800040101010101" pitchFamily="2" charset="-122"/>
              </a:rPr>
              <a:t>批件</a:t>
            </a:r>
            <a:r>
              <a:rPr lang="zh-CN" altLang="en-US" sz="2400" kern="100" dirty="0" smtClean="0">
                <a:solidFill>
                  <a:schemeClr val="tx1"/>
                </a:solidFill>
                <a:latin typeface="华文新魏" panose="02010800040101010101" pitchFamily="2" charset="-122"/>
                <a:ea typeface="华文新魏" panose="02010800040101010101" pitchFamily="2" charset="-122"/>
              </a:rPr>
              <a:t>；</a:t>
            </a:r>
            <a:endParaRPr lang="en-US" altLang="zh-CN" sz="2400" kern="100" dirty="0">
              <a:solidFill>
                <a:schemeClr val="tx1"/>
              </a:solidFill>
              <a:latin typeface="华文新魏" panose="02010800040101010101" pitchFamily="2" charset="-122"/>
              <a:ea typeface="华文新魏" panose="02010800040101010101" pitchFamily="2" charset="-122"/>
            </a:endParaRPr>
          </a:p>
          <a:p>
            <a:pPr marL="800100" lvl="1" indent="-342900" fontAlgn="auto">
              <a:lnSpc>
                <a:spcPct val="130000"/>
              </a:lnSpc>
              <a:buFont typeface="Wingdings" panose="05000000000000000000" pitchFamily="2" charset="2"/>
              <a:buChar char="Ø"/>
              <a:defRPr/>
            </a:pPr>
            <a:r>
              <a:rPr lang="zh-CN" altLang="zh-CN" sz="2400" dirty="0" smtClean="0">
                <a:solidFill>
                  <a:srgbClr val="FF0000"/>
                </a:solidFill>
                <a:latin typeface="华文新魏" panose="02010800040101010101" pitchFamily="2" charset="-122"/>
                <a:ea typeface="华文新魏" panose="02010800040101010101" pitchFamily="2" charset="-122"/>
              </a:rPr>
              <a:t>军队</a:t>
            </a:r>
            <a:r>
              <a:rPr lang="zh-CN" altLang="zh-CN" sz="2400" dirty="0">
                <a:solidFill>
                  <a:srgbClr val="FF0000"/>
                </a:solidFill>
                <a:latin typeface="华文新魏" panose="02010800040101010101" pitchFamily="2" charset="-122"/>
                <a:ea typeface="华文新魏" panose="02010800040101010101" pitchFamily="2" charset="-122"/>
              </a:rPr>
              <a:t>人员</a:t>
            </a:r>
            <a:r>
              <a:rPr lang="zh-CN" altLang="zh-CN" sz="2400" dirty="0">
                <a:latin typeface="华文新魏" panose="02010800040101010101" pitchFamily="2" charset="-122"/>
                <a:ea typeface="华文新魏" panose="02010800040101010101" pitchFamily="2" charset="-122"/>
              </a:rPr>
              <a:t>担任社会团体负责人的，应当经军队有权机关批准，持有</a:t>
            </a:r>
            <a:r>
              <a:rPr lang="zh-CN" altLang="zh-CN" sz="2400" dirty="0" smtClean="0">
                <a:solidFill>
                  <a:srgbClr val="FF0000"/>
                </a:solidFill>
                <a:latin typeface="华文新魏" panose="02010800040101010101" pitchFamily="2" charset="-122"/>
                <a:ea typeface="华文新魏" panose="02010800040101010101" pitchFamily="2" charset="-122"/>
              </a:rPr>
              <a:t>《军队人员参加社会团体批准书》</a:t>
            </a:r>
            <a:r>
              <a:rPr lang="zh-CN" altLang="en-US" sz="2400" dirty="0" smtClean="0">
                <a:solidFill>
                  <a:schemeClr val="tx1"/>
                </a:solidFill>
                <a:latin typeface="华文新魏" panose="02010800040101010101" pitchFamily="2" charset="-122"/>
                <a:ea typeface="华文新魏" panose="02010800040101010101" pitchFamily="2" charset="-122"/>
              </a:rPr>
              <a:t>；</a:t>
            </a:r>
            <a:endParaRPr lang="en-US" altLang="zh-CN" sz="2400" dirty="0">
              <a:solidFill>
                <a:schemeClr val="tx1"/>
              </a:solidFill>
              <a:latin typeface="华文新魏" panose="02010800040101010101" pitchFamily="2" charset="-122"/>
              <a:ea typeface="华文新魏" panose="02010800040101010101" pitchFamily="2" charset="-122"/>
            </a:endParaRPr>
          </a:p>
          <a:p>
            <a:pPr marL="800100" lvl="1" indent="-342900" fontAlgn="auto">
              <a:lnSpc>
                <a:spcPct val="130000"/>
              </a:lnSpc>
              <a:buFont typeface="Wingdings" panose="05000000000000000000" pitchFamily="2" charset="2"/>
              <a:buChar char="Ø"/>
              <a:defRPr/>
            </a:pPr>
            <a:r>
              <a:rPr lang="zh-CN" altLang="zh-CN" sz="2400" dirty="0" smtClean="0">
                <a:solidFill>
                  <a:srgbClr val="FF0000"/>
                </a:solidFill>
                <a:latin typeface="华文新魏" panose="02010800040101010101" pitchFamily="2" charset="-122"/>
                <a:ea typeface="华文新魏" panose="02010800040101010101" pitchFamily="2" charset="-122"/>
              </a:rPr>
              <a:t>民主党派</a:t>
            </a:r>
            <a:r>
              <a:rPr lang="zh-CN" altLang="zh-CN" sz="2400" dirty="0">
                <a:solidFill>
                  <a:srgbClr val="FF0000"/>
                </a:solidFill>
                <a:latin typeface="华文新魏" panose="02010800040101010101" pitchFamily="2" charset="-122"/>
                <a:ea typeface="华文新魏" panose="02010800040101010101" pitchFamily="2" charset="-122"/>
              </a:rPr>
              <a:t>机关公务员</a:t>
            </a:r>
            <a:r>
              <a:rPr lang="zh-CN" altLang="zh-CN" sz="2400" dirty="0">
                <a:latin typeface="华文新魏" panose="02010800040101010101" pitchFamily="2" charset="-122"/>
                <a:ea typeface="华文新魏" panose="02010800040101010101" pitchFamily="2" charset="-122"/>
              </a:rPr>
              <a:t>在社会团体担任负责人的，应当按照规定报</a:t>
            </a:r>
            <a:r>
              <a:rPr lang="zh-CN" altLang="zh-CN" sz="2400" dirty="0">
                <a:solidFill>
                  <a:srgbClr val="FF0000"/>
                </a:solidFill>
                <a:latin typeface="华文新魏" panose="02010800040101010101" pitchFamily="2" charset="-122"/>
                <a:ea typeface="华文新魏" panose="02010800040101010101" pitchFamily="2" charset="-122"/>
              </a:rPr>
              <a:t>统战部</a:t>
            </a:r>
            <a:r>
              <a:rPr lang="zh-CN" altLang="zh-CN" sz="2400" dirty="0">
                <a:latin typeface="华文新魏" panose="02010800040101010101" pitchFamily="2" charset="-122"/>
                <a:ea typeface="华文新魏" panose="02010800040101010101" pitchFamily="2" charset="-122"/>
              </a:rPr>
              <a:t>批准，其中属于中管干部的，还应当报中央组织部批准。</a:t>
            </a:r>
            <a:endParaRPr lang="zh-CN" altLang="en-US" sz="2400" noProof="1">
              <a:latin typeface="华文新魏" panose="02010800040101010101" pitchFamily="2" charset="-122"/>
              <a:ea typeface="华文新魏" panose="02010800040101010101" pitchFamily="2" charset="-122"/>
            </a:endParaRPr>
          </a:p>
          <a:p>
            <a:pPr fontAlgn="auto">
              <a:defRPr/>
            </a:pP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a:xfrm>
            <a:off x="609599" y="260736"/>
            <a:ext cx="2090245" cy="720060"/>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注意事项：</a:t>
            </a:r>
            <a:endParaRPr lang="zh-CN" altLang="en-US" sz="3000" dirty="0" smtClean="0">
              <a:latin typeface="黑体" panose="02010609060101010101" pitchFamily="49" charset="-122"/>
              <a:ea typeface="黑体" panose="02010609060101010101" pitchFamily="49" charset="-122"/>
            </a:endParaRPr>
          </a:p>
        </p:txBody>
      </p:sp>
      <p:sp>
        <p:nvSpPr>
          <p:cNvPr id="174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 name="圆角矩形 3"/>
          <p:cNvSpPr/>
          <p:nvPr/>
        </p:nvSpPr>
        <p:spPr>
          <a:xfrm>
            <a:off x="609598" y="836784"/>
            <a:ext cx="7922732" cy="5904492"/>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lnSpc>
                <a:spcPct val="130000"/>
              </a:lnSpc>
              <a:defRPr/>
            </a:pPr>
            <a:endParaRPr lang="en-US" altLang="zh-CN" sz="2400" dirty="0" smtClean="0">
              <a:latin typeface="+mn-ea"/>
            </a:endParaRPr>
          </a:p>
          <a:p>
            <a:pPr fontAlgn="auto">
              <a:lnSpc>
                <a:spcPct val="130000"/>
              </a:lnSpc>
              <a:defRPr/>
            </a:pPr>
            <a:r>
              <a:rPr lang="zh-CN" altLang="zh-CN" sz="2400" dirty="0" smtClean="0">
                <a:latin typeface="+mn-ea"/>
              </a:rPr>
              <a:t>本人</a:t>
            </a:r>
            <a:r>
              <a:rPr lang="zh-CN" altLang="zh-CN" sz="2400" dirty="0">
                <a:latin typeface="+mn-ea"/>
              </a:rPr>
              <a:t>所在单位人事部门与本人人事管理权限单位人事部门盖章说明</a:t>
            </a:r>
            <a:r>
              <a:rPr lang="zh-CN" altLang="zh-CN" sz="2400" dirty="0" smtClean="0">
                <a:latin typeface="+mn-ea"/>
              </a:rPr>
              <a:t>：</a:t>
            </a:r>
            <a:endParaRPr lang="en-US" altLang="zh-CN" sz="2400" dirty="0">
              <a:latin typeface="+mn-ea"/>
            </a:endParaRPr>
          </a:p>
          <a:p>
            <a:pPr marL="800100" lvl="1" indent="-342900" fontAlgn="auto">
              <a:lnSpc>
                <a:spcPct val="130000"/>
              </a:lnSpc>
              <a:buFont typeface="Wingdings" panose="05000000000000000000" pitchFamily="2" charset="2"/>
              <a:buChar char="Ø"/>
              <a:defRPr/>
            </a:pPr>
            <a:r>
              <a:rPr lang="zh-CN" altLang="zh-CN" sz="2400" dirty="0" smtClean="0">
                <a:latin typeface="+mn-ea"/>
              </a:rPr>
              <a:t>如果</a:t>
            </a:r>
            <a:r>
              <a:rPr lang="zh-CN" altLang="zh-CN" sz="2400" dirty="0">
                <a:latin typeface="+mn-ea"/>
              </a:rPr>
              <a:t>本人所在单位与人事管理权限单位是</a:t>
            </a:r>
            <a:r>
              <a:rPr lang="zh-CN" altLang="zh-CN" sz="2400" dirty="0">
                <a:solidFill>
                  <a:srgbClr val="FF0000"/>
                </a:solidFill>
                <a:latin typeface="+mn-ea"/>
              </a:rPr>
              <a:t>同一单位</a:t>
            </a:r>
            <a:r>
              <a:rPr lang="zh-CN" altLang="zh-CN" sz="2400" dirty="0">
                <a:latin typeface="+mn-ea"/>
              </a:rPr>
              <a:t>的，则在</a:t>
            </a:r>
            <a:r>
              <a:rPr lang="en-US" altLang="zh-CN" sz="2400" dirty="0">
                <a:latin typeface="+mn-ea"/>
              </a:rPr>
              <a:t>“</a:t>
            </a:r>
            <a:r>
              <a:rPr lang="zh-CN" altLang="zh-CN" sz="2400" dirty="0">
                <a:latin typeface="+mn-ea"/>
              </a:rPr>
              <a:t>本人所在单位人事部门</a:t>
            </a:r>
            <a:r>
              <a:rPr lang="en-US" altLang="zh-CN" sz="2400" dirty="0">
                <a:latin typeface="+mn-ea"/>
              </a:rPr>
              <a:t>”</a:t>
            </a:r>
            <a:r>
              <a:rPr lang="zh-CN" altLang="zh-CN" sz="2400" dirty="0">
                <a:latin typeface="+mn-ea"/>
              </a:rPr>
              <a:t>栏</a:t>
            </a:r>
            <a:r>
              <a:rPr lang="zh-CN" altLang="zh-CN" sz="2400" dirty="0">
                <a:solidFill>
                  <a:srgbClr val="FF0000"/>
                </a:solidFill>
                <a:latin typeface="+mn-ea"/>
              </a:rPr>
              <a:t>一处盖章</a:t>
            </a:r>
            <a:r>
              <a:rPr lang="zh-CN" altLang="zh-CN" sz="2400" dirty="0">
                <a:latin typeface="+mn-ea"/>
              </a:rPr>
              <a:t>即可</a:t>
            </a:r>
            <a:r>
              <a:rPr lang="zh-CN" altLang="zh-CN" sz="2400" dirty="0" smtClean="0">
                <a:latin typeface="+mn-ea"/>
              </a:rPr>
              <a:t>；</a:t>
            </a:r>
            <a:endParaRPr lang="en-US" altLang="zh-CN" sz="2400" dirty="0">
              <a:latin typeface="+mn-ea"/>
            </a:endParaRPr>
          </a:p>
          <a:p>
            <a:pPr marL="800100" lvl="1" indent="-342900" fontAlgn="auto">
              <a:lnSpc>
                <a:spcPct val="130000"/>
              </a:lnSpc>
              <a:buFont typeface="Wingdings" panose="05000000000000000000" pitchFamily="2" charset="2"/>
              <a:buChar char="Ø"/>
              <a:defRPr/>
            </a:pPr>
            <a:r>
              <a:rPr lang="zh-CN" altLang="zh-CN" sz="2400" dirty="0" smtClean="0">
                <a:latin typeface="+mn-ea"/>
              </a:rPr>
              <a:t>如果</a:t>
            </a:r>
            <a:r>
              <a:rPr lang="zh-CN" altLang="zh-CN" sz="2400" dirty="0">
                <a:latin typeface="+mn-ea"/>
              </a:rPr>
              <a:t>本人所在单位与人事管理权限单位是两个</a:t>
            </a:r>
            <a:r>
              <a:rPr lang="zh-CN" altLang="zh-CN" sz="2400" dirty="0">
                <a:solidFill>
                  <a:srgbClr val="FF0000"/>
                </a:solidFill>
                <a:latin typeface="+mn-ea"/>
              </a:rPr>
              <a:t>不同单位</a:t>
            </a:r>
            <a:r>
              <a:rPr lang="zh-CN" altLang="zh-CN" sz="2400" dirty="0">
                <a:latin typeface="+mn-ea"/>
              </a:rPr>
              <a:t>的，则</a:t>
            </a:r>
            <a:r>
              <a:rPr lang="zh-CN" altLang="zh-CN" sz="2400" dirty="0">
                <a:solidFill>
                  <a:srgbClr val="FF0000"/>
                </a:solidFill>
                <a:latin typeface="+mn-ea"/>
              </a:rPr>
              <a:t>两处均需盖章</a:t>
            </a:r>
            <a:r>
              <a:rPr lang="zh-CN" altLang="zh-CN" sz="2400" dirty="0">
                <a:latin typeface="+mn-ea"/>
              </a:rPr>
              <a:t>。但人事管理权限单位人事部门</a:t>
            </a:r>
            <a:r>
              <a:rPr lang="zh-CN" altLang="zh-CN" sz="2400" dirty="0">
                <a:solidFill>
                  <a:srgbClr val="FF0000"/>
                </a:solidFill>
                <a:latin typeface="+mn-ea"/>
              </a:rPr>
              <a:t>另有批准任职文件</a:t>
            </a:r>
            <a:r>
              <a:rPr lang="zh-CN" altLang="zh-CN" sz="2400" dirty="0">
                <a:latin typeface="+mn-ea"/>
              </a:rPr>
              <a:t>的，则</a:t>
            </a:r>
            <a:r>
              <a:rPr lang="zh-CN" altLang="zh-CN" sz="2400" dirty="0">
                <a:solidFill>
                  <a:srgbClr val="FF0000"/>
                </a:solidFill>
                <a:latin typeface="+mn-ea"/>
              </a:rPr>
              <a:t>无需盖章</a:t>
            </a:r>
            <a:r>
              <a:rPr lang="zh-CN" altLang="zh-CN" sz="2400" dirty="0">
                <a:latin typeface="+mn-ea"/>
              </a:rPr>
              <a:t>，社会团体提供批准任职文件</a:t>
            </a:r>
            <a:r>
              <a:rPr lang="zh-CN" altLang="zh-CN" sz="2400" dirty="0">
                <a:solidFill>
                  <a:srgbClr val="FF0000"/>
                </a:solidFill>
                <a:latin typeface="+mn-ea"/>
              </a:rPr>
              <a:t>复印件</a:t>
            </a:r>
            <a:r>
              <a:rPr lang="zh-CN" altLang="zh-CN" sz="2400" dirty="0">
                <a:latin typeface="+mn-ea"/>
              </a:rPr>
              <a:t>即</a:t>
            </a:r>
            <a:r>
              <a:rPr lang="zh-CN" altLang="zh-CN" sz="2400" dirty="0" smtClean="0">
                <a:latin typeface="+mn-ea"/>
              </a:rPr>
              <a:t>可</a:t>
            </a:r>
            <a:r>
              <a:rPr lang="zh-CN" altLang="en-US" sz="2400" dirty="0" smtClean="0">
                <a:latin typeface="+mn-ea"/>
              </a:rPr>
              <a:t>（</a:t>
            </a:r>
            <a:r>
              <a:rPr lang="zh-CN" altLang="en-US" sz="2400" dirty="0" smtClean="0">
                <a:solidFill>
                  <a:srgbClr val="FF0000"/>
                </a:solidFill>
                <a:latin typeface="+mn-ea"/>
              </a:rPr>
              <a:t>负责人备案时可以用</a:t>
            </a:r>
            <a:r>
              <a:rPr lang="zh-CN" altLang="en-US" sz="2400" dirty="0" smtClean="0">
                <a:latin typeface="+mn-ea"/>
              </a:rPr>
              <a:t>）；</a:t>
            </a:r>
            <a:endParaRPr lang="en-US" altLang="zh-CN" sz="2400" dirty="0" smtClean="0">
              <a:latin typeface="+mn-ea"/>
            </a:endParaRPr>
          </a:p>
          <a:p>
            <a:pPr marL="800100" lvl="1" indent="-342900" fontAlgn="auto">
              <a:lnSpc>
                <a:spcPct val="130000"/>
              </a:lnSpc>
              <a:buFont typeface="Wingdings" panose="05000000000000000000" pitchFamily="2" charset="2"/>
              <a:buChar char="Ø"/>
              <a:defRPr/>
            </a:pPr>
            <a:r>
              <a:rPr lang="zh-CN" altLang="zh-CN" sz="2400" dirty="0" smtClean="0">
                <a:latin typeface="+mn-ea"/>
              </a:rPr>
              <a:t>本人所在单位与人事管理权限单位如</a:t>
            </a:r>
            <a:r>
              <a:rPr lang="zh-CN" altLang="zh-CN" sz="2400" dirty="0" smtClean="0">
                <a:solidFill>
                  <a:srgbClr val="FF0000"/>
                </a:solidFill>
                <a:latin typeface="+mn-ea"/>
              </a:rPr>
              <a:t>无人事部门章</a:t>
            </a:r>
            <a:r>
              <a:rPr lang="zh-CN" altLang="zh-CN" sz="2400" dirty="0" smtClean="0">
                <a:latin typeface="+mn-ea"/>
              </a:rPr>
              <a:t>的，可使用</a:t>
            </a:r>
            <a:r>
              <a:rPr lang="zh-CN" altLang="zh-CN" sz="2400" dirty="0" smtClean="0">
                <a:solidFill>
                  <a:srgbClr val="FF0000"/>
                </a:solidFill>
                <a:latin typeface="+mn-ea"/>
              </a:rPr>
              <a:t>单位公章</a:t>
            </a:r>
            <a:r>
              <a:rPr lang="zh-CN" altLang="zh-CN" sz="2400" dirty="0" smtClean="0">
                <a:latin typeface="+mn-ea"/>
              </a:rPr>
              <a:t>。</a:t>
            </a:r>
            <a:endParaRPr lang="zh-CN" altLang="en-US" sz="2400" noProof="1" smtClean="0">
              <a:latin typeface="+mn-ea"/>
            </a:endParaRPr>
          </a:p>
          <a:p>
            <a:pPr fontAlgn="auto">
              <a:defRPr/>
            </a:pP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
        <p:nvSpPr>
          <p:cNvPr id="2" name="TextBox 1"/>
          <p:cNvSpPr txBox="1"/>
          <p:nvPr/>
        </p:nvSpPr>
        <p:spPr>
          <a:xfrm>
            <a:off x="2483826" y="348705"/>
            <a:ext cx="6120510" cy="400110"/>
          </a:xfrm>
          <a:prstGeom prst="rect">
            <a:avLst/>
          </a:prstGeom>
          <a:noFill/>
        </p:spPr>
        <p:txBody>
          <a:bodyPr wrap="square" rtlCol="0">
            <a:spAutoFit/>
          </a:bodyPr>
          <a:lstStyle/>
          <a:p>
            <a:r>
              <a:rPr lang="zh-CN" altLang="en-US" sz="2000" dirty="0" smtClean="0">
                <a:latin typeface="华文新魏" panose="02010800040101010101" pitchFamily="2" charset="-122"/>
                <a:ea typeface="华文新魏" panose="02010800040101010101" pitchFamily="2" charset="-122"/>
              </a:rPr>
              <a:t>如遇到问题，或不清楚如何审批，一定及时沟通联系</a:t>
            </a:r>
            <a:endParaRPr lang="zh-CN" altLang="en-US" sz="20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descr="IMG_20160930_1442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750" y="1412832"/>
            <a:ext cx="3878262"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225675" y="2422525"/>
            <a:ext cx="1079500" cy="28733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5" name="圆角矩形 24"/>
          <p:cNvSpPr/>
          <p:nvPr/>
        </p:nvSpPr>
        <p:spPr>
          <a:xfrm>
            <a:off x="317818" y="416438"/>
            <a:ext cx="1678940" cy="62992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algn="ctr" fontAlgn="auto">
              <a:defRPr/>
            </a:pPr>
            <a:r>
              <a:rPr lang="zh-CN" altLang="en-US" sz="2400" noProof="1">
                <a:solidFill>
                  <a:schemeClr val="tx1"/>
                </a:solidFill>
                <a:latin typeface="仿宋_GB2312" panose="02010609030101010101" pitchFamily="49" charset="-122"/>
                <a:ea typeface="仿宋_GB2312" panose="02010609030101010101" pitchFamily="49" charset="-122"/>
              </a:rPr>
              <a:t>中管审批</a:t>
            </a:r>
            <a:endParaRPr lang="zh-CN" altLang="en-US" sz="2400" noProof="1">
              <a:solidFill>
                <a:schemeClr val="tx1"/>
              </a:solidFill>
              <a:latin typeface="仿宋_GB2312" panose="02010609030101010101" pitchFamily="49" charset="-122"/>
              <a:ea typeface="仿宋_GB2312" panose="02010609030101010101" pitchFamily="49" charset="-122"/>
            </a:endParaRPr>
          </a:p>
        </p:txBody>
      </p:sp>
      <p:pic>
        <p:nvPicPr>
          <p:cNvPr id="20485" name="图片 6" descr="IMG_20160930_1458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874" y="1412832"/>
            <a:ext cx="3851275"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157288" y="3103563"/>
            <a:ext cx="1130300" cy="287337"/>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2" name="矩形 11"/>
          <p:cNvSpPr/>
          <p:nvPr/>
        </p:nvSpPr>
        <p:spPr>
          <a:xfrm>
            <a:off x="1812925" y="3429000"/>
            <a:ext cx="1223963" cy="201613"/>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3" name="矩形 12"/>
          <p:cNvSpPr/>
          <p:nvPr/>
        </p:nvSpPr>
        <p:spPr>
          <a:xfrm>
            <a:off x="3646488" y="3327400"/>
            <a:ext cx="552450" cy="20320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6" name="矩形 25"/>
          <p:cNvSpPr/>
          <p:nvPr/>
        </p:nvSpPr>
        <p:spPr>
          <a:xfrm>
            <a:off x="1260475" y="3630613"/>
            <a:ext cx="552450" cy="201612"/>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7" name="矩形 26"/>
          <p:cNvSpPr/>
          <p:nvPr/>
        </p:nvSpPr>
        <p:spPr>
          <a:xfrm>
            <a:off x="5624513" y="2224088"/>
            <a:ext cx="1079500" cy="287337"/>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8" name="矩形 27"/>
          <p:cNvSpPr/>
          <p:nvPr/>
        </p:nvSpPr>
        <p:spPr>
          <a:xfrm>
            <a:off x="5737225" y="2905125"/>
            <a:ext cx="1079500" cy="2889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9" name="矩形 28"/>
          <p:cNvSpPr/>
          <p:nvPr/>
        </p:nvSpPr>
        <p:spPr>
          <a:xfrm>
            <a:off x="5159375" y="3341688"/>
            <a:ext cx="1079500" cy="2889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30" name="矩形 29"/>
          <p:cNvSpPr/>
          <p:nvPr/>
        </p:nvSpPr>
        <p:spPr>
          <a:xfrm>
            <a:off x="6134100" y="3543300"/>
            <a:ext cx="1079500" cy="2889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4" name="矩形 13"/>
          <p:cNvSpPr/>
          <p:nvPr/>
        </p:nvSpPr>
        <p:spPr>
          <a:xfrm>
            <a:off x="7201625" y="3140075"/>
            <a:ext cx="539750" cy="2889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 name="TextBox 1"/>
          <p:cNvSpPr txBox="1"/>
          <p:nvPr/>
        </p:nvSpPr>
        <p:spPr>
          <a:xfrm>
            <a:off x="2029585" y="271425"/>
            <a:ext cx="6476693" cy="892552"/>
          </a:xfrm>
          <a:prstGeom prst="rect">
            <a:avLst/>
          </a:prstGeom>
          <a:noFill/>
        </p:spPr>
        <p:txBody>
          <a:bodyPr wrap="square" rtlCol="0">
            <a:spAutoFit/>
          </a:bodyPr>
          <a:lstStyle/>
          <a:p>
            <a:pPr>
              <a:lnSpc>
                <a:spcPct val="130000"/>
              </a:lnSpc>
            </a:pPr>
            <a:r>
              <a:rPr lang="zh-CN" altLang="en-US" sz="2000" dirty="0" smtClean="0">
                <a:latin typeface="华文新魏" panose="02010800040101010101" pitchFamily="2" charset="-122"/>
                <a:ea typeface="华文新魏" panose="02010800040101010101" pitchFamily="2" charset="-122"/>
              </a:rPr>
              <a:t>在职中管干部到学会兼职审批过程中，如中组部要求提交业务主管单位意见，请联系</a:t>
            </a:r>
            <a:r>
              <a:rPr lang="zh-CN" altLang="en-US" sz="2000" dirty="0">
                <a:solidFill>
                  <a:srgbClr val="FF0000"/>
                </a:solidFill>
                <a:latin typeface="华文新魏" panose="02010800040101010101" pitchFamily="2" charset="-122"/>
                <a:ea typeface="华文新魏" panose="02010800040101010101" pitchFamily="2" charset="-122"/>
              </a:rPr>
              <a:t>科创部</a:t>
            </a:r>
            <a:r>
              <a:rPr lang="zh-CN" altLang="en-US" sz="2000" dirty="0" smtClean="0">
                <a:solidFill>
                  <a:srgbClr val="FF0000"/>
                </a:solidFill>
                <a:latin typeface="华文新魏" panose="02010800040101010101" pitchFamily="2" charset="-122"/>
                <a:ea typeface="华文新魏" panose="02010800040101010101" pitchFamily="2" charset="-122"/>
              </a:rPr>
              <a:t>学会发展处</a:t>
            </a:r>
            <a:r>
              <a:rPr lang="zh-CN" altLang="en-US" sz="2000" dirty="0" smtClean="0">
                <a:latin typeface="华文新魏" panose="02010800040101010101" pitchFamily="2" charset="-122"/>
                <a:ea typeface="华文新魏" panose="02010800040101010101" pitchFamily="2" charset="-122"/>
              </a:rPr>
              <a:t>办理</a:t>
            </a:r>
            <a:endParaRPr lang="zh-CN" altLang="en-US" sz="20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6" descr="IMG_20160930_14400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9950" y="1331913"/>
            <a:ext cx="365125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1" descr="IMG_20160930_143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1331913"/>
            <a:ext cx="3629025"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50825" y="6308725"/>
            <a:ext cx="8497888" cy="2889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6" name="矩形 5"/>
          <p:cNvSpPr/>
          <p:nvPr/>
        </p:nvSpPr>
        <p:spPr>
          <a:xfrm>
            <a:off x="1691760" y="1784350"/>
            <a:ext cx="387350" cy="14287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9" name="矩形 8"/>
          <p:cNvSpPr/>
          <p:nvPr/>
        </p:nvSpPr>
        <p:spPr>
          <a:xfrm>
            <a:off x="3419904" y="1763712"/>
            <a:ext cx="681037" cy="4159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0" name="矩形 9"/>
          <p:cNvSpPr/>
          <p:nvPr/>
        </p:nvSpPr>
        <p:spPr>
          <a:xfrm>
            <a:off x="2195802" y="2179638"/>
            <a:ext cx="1181100" cy="185737"/>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1" name="矩形 10"/>
          <p:cNvSpPr/>
          <p:nvPr/>
        </p:nvSpPr>
        <p:spPr>
          <a:xfrm>
            <a:off x="2195802" y="2401888"/>
            <a:ext cx="1181100"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4" name="矩形 13"/>
          <p:cNvSpPr/>
          <p:nvPr/>
        </p:nvSpPr>
        <p:spPr>
          <a:xfrm>
            <a:off x="1508125" y="2873375"/>
            <a:ext cx="2500313" cy="4794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6" name="矩形 15"/>
          <p:cNvSpPr/>
          <p:nvPr/>
        </p:nvSpPr>
        <p:spPr>
          <a:xfrm>
            <a:off x="1254125" y="3352800"/>
            <a:ext cx="2813050" cy="38100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0" name="矩形 19"/>
          <p:cNvSpPr/>
          <p:nvPr/>
        </p:nvSpPr>
        <p:spPr>
          <a:xfrm>
            <a:off x="6073775" y="2365375"/>
            <a:ext cx="10890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1" name="矩形 20"/>
          <p:cNvSpPr/>
          <p:nvPr/>
        </p:nvSpPr>
        <p:spPr>
          <a:xfrm>
            <a:off x="5719763" y="2586038"/>
            <a:ext cx="1089025" cy="2857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2" name="矩形 21"/>
          <p:cNvSpPr/>
          <p:nvPr/>
        </p:nvSpPr>
        <p:spPr>
          <a:xfrm>
            <a:off x="5556250" y="2881313"/>
            <a:ext cx="10890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3" name="矩形 22"/>
          <p:cNvSpPr/>
          <p:nvPr/>
        </p:nvSpPr>
        <p:spPr>
          <a:xfrm>
            <a:off x="5719763" y="3168650"/>
            <a:ext cx="1649412"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4" name="矩形 23"/>
          <p:cNvSpPr/>
          <p:nvPr/>
        </p:nvSpPr>
        <p:spPr>
          <a:xfrm>
            <a:off x="5227638" y="3549650"/>
            <a:ext cx="2555875" cy="40798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5" name="圆角矩形 24"/>
          <p:cNvSpPr/>
          <p:nvPr/>
        </p:nvSpPr>
        <p:spPr>
          <a:xfrm>
            <a:off x="400050" y="334010"/>
            <a:ext cx="1678940" cy="62992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algn="ctr" fontAlgn="auto">
              <a:defRPr/>
            </a:pPr>
            <a:r>
              <a:rPr lang="zh-CN" altLang="en-US" sz="2400" noProof="1">
                <a:solidFill>
                  <a:schemeClr val="tx1"/>
                </a:solidFill>
                <a:latin typeface="仿宋_GB2312" panose="02010609030101010101" pitchFamily="49" charset="-122"/>
                <a:ea typeface="仿宋_GB2312" panose="02010609030101010101" pitchFamily="49" charset="-122"/>
              </a:rPr>
              <a:t>地方党委</a:t>
            </a: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
        <p:nvSpPr>
          <p:cNvPr id="8" name="矩形 7"/>
          <p:cNvSpPr/>
          <p:nvPr/>
        </p:nvSpPr>
        <p:spPr>
          <a:xfrm>
            <a:off x="5241925" y="5438775"/>
            <a:ext cx="2555875" cy="40798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3" descr="IMG_20170420_0120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62525" y="1308100"/>
            <a:ext cx="387191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2" descr="IMG_20160930_145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308100"/>
            <a:ext cx="38560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966913" y="2249488"/>
            <a:ext cx="1060450" cy="52070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4" name="矩形 13"/>
          <p:cNvSpPr/>
          <p:nvPr/>
        </p:nvSpPr>
        <p:spPr>
          <a:xfrm>
            <a:off x="1558925" y="2994025"/>
            <a:ext cx="407988" cy="28733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6" name="矩形 15"/>
          <p:cNvSpPr/>
          <p:nvPr/>
        </p:nvSpPr>
        <p:spPr>
          <a:xfrm>
            <a:off x="2079625" y="3311525"/>
            <a:ext cx="1527175" cy="2349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1" name="矩形 20"/>
          <p:cNvSpPr/>
          <p:nvPr/>
        </p:nvSpPr>
        <p:spPr>
          <a:xfrm>
            <a:off x="6392863" y="2595563"/>
            <a:ext cx="1087437" cy="2857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5" name="圆角矩形 24"/>
          <p:cNvSpPr/>
          <p:nvPr/>
        </p:nvSpPr>
        <p:spPr>
          <a:xfrm>
            <a:off x="400050" y="334010"/>
            <a:ext cx="1678940" cy="62992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algn="ctr" fontAlgn="auto">
              <a:defRPr/>
            </a:pPr>
            <a:r>
              <a:rPr lang="zh-CN" altLang="en-US" sz="2400" noProof="1">
                <a:solidFill>
                  <a:schemeClr val="tx1"/>
                </a:solidFill>
                <a:latin typeface="仿宋_GB2312" panose="02010609030101010101" pitchFamily="49" charset="-122"/>
                <a:ea typeface="仿宋_GB2312" panose="02010609030101010101" pitchFamily="49" charset="-122"/>
              </a:rPr>
              <a:t>部委单位</a:t>
            </a: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
        <p:nvSpPr>
          <p:cNvPr id="8" name="矩形 7"/>
          <p:cNvSpPr/>
          <p:nvPr/>
        </p:nvSpPr>
        <p:spPr>
          <a:xfrm>
            <a:off x="5241925" y="5438775"/>
            <a:ext cx="2555875" cy="40798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09600"/>
            <a:ext cx="7922730" cy="1320800"/>
          </a:xfrm>
        </p:spPr>
        <p:txBody>
          <a:bodyPr/>
          <a:lstStyle/>
          <a:p>
            <a:r>
              <a:rPr lang="zh-CN" altLang="zh-CN" dirty="0"/>
              <a:t>填报流程</a:t>
            </a:r>
            <a:endParaRPr lang="zh-CN" altLang="en-US" dirty="0"/>
          </a:p>
        </p:txBody>
      </p:sp>
      <p:sp>
        <p:nvSpPr>
          <p:cNvPr id="3" name="内容占位符 2"/>
          <p:cNvSpPr>
            <a:spLocks noGrp="1"/>
          </p:cNvSpPr>
          <p:nvPr>
            <p:ph idx="1"/>
          </p:nvPr>
        </p:nvSpPr>
        <p:spPr>
          <a:xfrm>
            <a:off x="467658" y="1412832"/>
            <a:ext cx="7922731" cy="5040420"/>
          </a:xfrm>
        </p:spPr>
        <p:txBody>
          <a:bodyPr>
            <a:noAutofit/>
          </a:bodyPr>
          <a:lstStyle/>
          <a:p>
            <a:pPr>
              <a:lnSpc>
                <a:spcPct val="150000"/>
              </a:lnSpc>
            </a:pPr>
            <a:r>
              <a:rPr lang="en-US" altLang="zh-CN" sz="2400" dirty="0"/>
              <a:t>2.</a:t>
            </a:r>
            <a:r>
              <a:rPr lang="zh-CN" altLang="zh-CN" sz="2400" dirty="0"/>
              <a:t>纸质材料报送。年度工作报告书网上填报提交后，于</a:t>
            </a:r>
            <a:r>
              <a:rPr lang="en-US" altLang="zh-CN" sz="2400" dirty="0"/>
              <a:t>2022</a:t>
            </a:r>
            <a:r>
              <a:rPr lang="zh-CN" altLang="zh-CN" sz="2400" dirty="0"/>
              <a:t>年</a:t>
            </a:r>
            <a:r>
              <a:rPr lang="en-US" altLang="zh-CN" sz="2400" dirty="0"/>
              <a:t>3</a:t>
            </a:r>
            <a:r>
              <a:rPr lang="zh-CN" altLang="zh-CN" sz="2400" dirty="0"/>
              <a:t>月</a:t>
            </a:r>
            <a:r>
              <a:rPr lang="en-US" altLang="zh-CN" sz="2400" dirty="0"/>
              <a:t>31</a:t>
            </a:r>
            <a:r>
              <a:rPr lang="zh-CN" altLang="zh-CN" sz="2400" dirty="0"/>
              <a:t>日前下载打印纸质版</a:t>
            </a:r>
            <a:r>
              <a:rPr lang="en-US" altLang="zh-CN" sz="2400" dirty="0"/>
              <a:t>1</a:t>
            </a:r>
            <a:r>
              <a:rPr lang="zh-CN" altLang="zh-CN" sz="2400" dirty="0"/>
              <a:t>份（不需签字</a:t>
            </a:r>
            <a:r>
              <a:rPr lang="zh-CN" altLang="zh-CN" sz="2400" dirty="0" smtClean="0"/>
              <a:t>），</a:t>
            </a:r>
            <a:r>
              <a:rPr lang="zh-CN" altLang="en-US" sz="2400" dirty="0" smtClean="0"/>
              <a:t>邮寄至</a:t>
            </a:r>
            <a:r>
              <a:rPr lang="zh-CN" altLang="zh-CN" sz="2400" dirty="0" smtClean="0"/>
              <a:t>中国</a:t>
            </a:r>
            <a:r>
              <a:rPr lang="zh-CN" altLang="zh-CN" sz="2400" dirty="0"/>
              <a:t>科协学会服务中心学会组织处预审。预审不通过将在网上退回修改</a:t>
            </a:r>
            <a:r>
              <a:rPr lang="zh-CN" altLang="zh-CN" sz="2400" dirty="0" smtClean="0"/>
              <a:t>，</a:t>
            </a:r>
            <a:r>
              <a:rPr lang="zh-CN" altLang="en-US" sz="2400" dirty="0" smtClean="0"/>
              <a:t>请重新提交。</a:t>
            </a:r>
            <a:r>
              <a:rPr lang="zh-CN" altLang="zh-CN" sz="2400" dirty="0" smtClean="0"/>
              <a:t>预审</a:t>
            </a:r>
            <a:r>
              <a:rPr lang="zh-CN" altLang="zh-CN" sz="2400" dirty="0"/>
              <a:t>通过后，打印报告终版一式两份并签字盖章，于</a:t>
            </a:r>
            <a:r>
              <a:rPr lang="en-US" altLang="zh-CN" sz="2400" dirty="0"/>
              <a:t>5</a:t>
            </a:r>
            <a:r>
              <a:rPr lang="zh-CN" altLang="zh-CN" sz="2400" dirty="0"/>
              <a:t>月</a:t>
            </a:r>
            <a:r>
              <a:rPr lang="en-US" altLang="zh-CN" sz="2400" dirty="0"/>
              <a:t>20</a:t>
            </a:r>
            <a:r>
              <a:rPr lang="zh-CN" altLang="zh-CN" sz="2400" dirty="0"/>
              <a:t>日前，连同《社会团体法人登记证书（副本）》复印件（正反面、一式两份</a:t>
            </a:r>
            <a:r>
              <a:rPr lang="zh-CN" altLang="zh-CN" sz="2400" dirty="0" smtClean="0"/>
              <a:t>），</a:t>
            </a:r>
            <a:r>
              <a:rPr lang="zh-CN" altLang="en-US" sz="2400" dirty="0" smtClean="0"/>
              <a:t>和其他需要的材料，正式</a:t>
            </a:r>
            <a:r>
              <a:rPr lang="zh-CN" altLang="zh-CN" sz="2400" dirty="0" smtClean="0"/>
              <a:t>报送</a:t>
            </a:r>
            <a:r>
              <a:rPr lang="zh-CN" altLang="zh-CN" sz="2400" dirty="0"/>
              <a:t>至中国科协学会服务中心学会组织处，并在信封明显处注明“学会年检材料”</a:t>
            </a:r>
            <a:r>
              <a:rPr lang="zh-CN" altLang="zh-CN" sz="2400" dirty="0" smtClean="0"/>
              <a:t>。</a:t>
            </a:r>
            <a:endParaRPr lang="zh-CN" altLang="zh-CN"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1" descr="IMG_20170420_01205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46638" y="1222375"/>
            <a:ext cx="3979862"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2" descr="IMG_20170420_012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222375"/>
            <a:ext cx="4100513"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50825" y="6308725"/>
            <a:ext cx="8497888" cy="5048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9" name="矩形 8"/>
          <p:cNvSpPr/>
          <p:nvPr/>
        </p:nvSpPr>
        <p:spPr>
          <a:xfrm>
            <a:off x="3762375" y="2365375"/>
            <a:ext cx="681038"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6" name="矩形 15"/>
          <p:cNvSpPr/>
          <p:nvPr/>
        </p:nvSpPr>
        <p:spPr>
          <a:xfrm>
            <a:off x="1289050" y="3167063"/>
            <a:ext cx="881063" cy="79057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0" name="矩形 19"/>
          <p:cNvSpPr/>
          <p:nvPr/>
        </p:nvSpPr>
        <p:spPr>
          <a:xfrm>
            <a:off x="6350000" y="1898650"/>
            <a:ext cx="10890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1" name="矩形 20"/>
          <p:cNvSpPr/>
          <p:nvPr/>
        </p:nvSpPr>
        <p:spPr>
          <a:xfrm>
            <a:off x="6927850" y="3060700"/>
            <a:ext cx="1089025" cy="2857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5" name="圆角矩形 24"/>
          <p:cNvSpPr/>
          <p:nvPr/>
        </p:nvSpPr>
        <p:spPr>
          <a:xfrm>
            <a:off x="400050" y="334010"/>
            <a:ext cx="1678940" cy="62992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algn="ctr" fontAlgn="auto">
              <a:defRPr/>
            </a:pPr>
            <a:r>
              <a:rPr lang="zh-CN" altLang="en-US" sz="2400" noProof="1">
                <a:solidFill>
                  <a:schemeClr val="tx1"/>
                </a:solidFill>
                <a:latin typeface="仿宋_GB2312" panose="02010609030101010101" pitchFamily="49" charset="-122"/>
                <a:ea typeface="仿宋_GB2312" panose="02010609030101010101" pitchFamily="49" charset="-122"/>
              </a:rPr>
              <a:t>部委单位</a:t>
            </a: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
        <p:nvSpPr>
          <p:cNvPr id="4" name="矩形 3"/>
          <p:cNvSpPr/>
          <p:nvPr/>
        </p:nvSpPr>
        <p:spPr>
          <a:xfrm>
            <a:off x="2282825" y="4254500"/>
            <a:ext cx="303213" cy="3746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 descr="IMG_20160930_1438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5613" y="1314450"/>
            <a:ext cx="3929062"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3" descr="IMG_20160930_1438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5" y="1296988"/>
            <a:ext cx="3913188"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50825" y="6308725"/>
            <a:ext cx="8497888" cy="28892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6" name="矩形 5"/>
          <p:cNvSpPr/>
          <p:nvPr/>
        </p:nvSpPr>
        <p:spPr>
          <a:xfrm>
            <a:off x="2036763" y="2238375"/>
            <a:ext cx="681037" cy="14128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9" name="矩形 8"/>
          <p:cNvSpPr/>
          <p:nvPr/>
        </p:nvSpPr>
        <p:spPr>
          <a:xfrm>
            <a:off x="2079625" y="2747963"/>
            <a:ext cx="681038"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0" name="矩形 9"/>
          <p:cNvSpPr/>
          <p:nvPr/>
        </p:nvSpPr>
        <p:spPr>
          <a:xfrm>
            <a:off x="1819275" y="2946400"/>
            <a:ext cx="1182688"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1" name="矩形 10"/>
          <p:cNvSpPr/>
          <p:nvPr/>
        </p:nvSpPr>
        <p:spPr>
          <a:xfrm>
            <a:off x="1077913" y="3394075"/>
            <a:ext cx="1182687" cy="18573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4" name="矩形 13"/>
          <p:cNvSpPr/>
          <p:nvPr/>
        </p:nvSpPr>
        <p:spPr>
          <a:xfrm>
            <a:off x="1077913" y="3651250"/>
            <a:ext cx="1182687"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5" name="矩形 14"/>
          <p:cNvSpPr/>
          <p:nvPr/>
        </p:nvSpPr>
        <p:spPr>
          <a:xfrm>
            <a:off x="1204913" y="3879850"/>
            <a:ext cx="1285875" cy="18573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6" name="矩形 15"/>
          <p:cNvSpPr/>
          <p:nvPr/>
        </p:nvSpPr>
        <p:spPr>
          <a:xfrm>
            <a:off x="2760663" y="3841750"/>
            <a:ext cx="1089025" cy="18573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7" name="矩形 16"/>
          <p:cNvSpPr/>
          <p:nvPr/>
        </p:nvSpPr>
        <p:spPr>
          <a:xfrm>
            <a:off x="2433638" y="5619750"/>
            <a:ext cx="1087437"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8" name="矩形 17"/>
          <p:cNvSpPr/>
          <p:nvPr/>
        </p:nvSpPr>
        <p:spPr>
          <a:xfrm>
            <a:off x="5867400" y="1633538"/>
            <a:ext cx="1087438"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9" name="矩形 18"/>
          <p:cNvSpPr/>
          <p:nvPr/>
        </p:nvSpPr>
        <p:spPr>
          <a:xfrm>
            <a:off x="6254750" y="1995488"/>
            <a:ext cx="10890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0" name="矩形 19"/>
          <p:cNvSpPr/>
          <p:nvPr/>
        </p:nvSpPr>
        <p:spPr>
          <a:xfrm>
            <a:off x="6340475" y="2216150"/>
            <a:ext cx="1089025" cy="185738"/>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1" name="矩形 20"/>
          <p:cNvSpPr/>
          <p:nvPr/>
        </p:nvSpPr>
        <p:spPr>
          <a:xfrm>
            <a:off x="5322888" y="2441575"/>
            <a:ext cx="10890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2" name="矩形 21"/>
          <p:cNvSpPr/>
          <p:nvPr/>
        </p:nvSpPr>
        <p:spPr>
          <a:xfrm>
            <a:off x="5556250" y="2881313"/>
            <a:ext cx="10890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3" name="矩形 22"/>
          <p:cNvSpPr/>
          <p:nvPr/>
        </p:nvSpPr>
        <p:spPr>
          <a:xfrm>
            <a:off x="7023100" y="2871788"/>
            <a:ext cx="1089025" cy="185737"/>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4" name="矩形 23"/>
          <p:cNvSpPr/>
          <p:nvPr/>
        </p:nvSpPr>
        <p:spPr>
          <a:xfrm>
            <a:off x="6340475" y="4264025"/>
            <a:ext cx="10890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25" name="圆角矩形 24"/>
          <p:cNvSpPr/>
          <p:nvPr/>
        </p:nvSpPr>
        <p:spPr>
          <a:xfrm>
            <a:off x="400050" y="334010"/>
            <a:ext cx="1678940" cy="62992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algn="ctr" fontAlgn="auto">
              <a:defRPr/>
            </a:pPr>
            <a:r>
              <a:rPr lang="zh-CN" altLang="en-US" sz="2400" noProof="1">
                <a:solidFill>
                  <a:schemeClr val="tx1"/>
                </a:solidFill>
                <a:latin typeface="仿宋_GB2312" panose="02010609030101010101" pitchFamily="49" charset="-122"/>
                <a:ea typeface="仿宋_GB2312" panose="02010609030101010101" pitchFamily="49" charset="-122"/>
              </a:rPr>
              <a:t>部队审批</a:t>
            </a: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a:xfrm>
            <a:off x="539664" y="332742"/>
            <a:ext cx="6347713" cy="576048"/>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注意事项：</a:t>
            </a:r>
            <a:endParaRPr lang="zh-CN" altLang="en-US" sz="3000" dirty="0" smtClean="0">
              <a:latin typeface="黑体" panose="02010609060101010101" pitchFamily="49" charset="-122"/>
              <a:ea typeface="黑体" panose="02010609060101010101" pitchFamily="49" charset="-122"/>
            </a:endParaRPr>
          </a:p>
        </p:txBody>
      </p:sp>
      <p:sp>
        <p:nvSpPr>
          <p:cNvPr id="174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 name="圆角矩形 3"/>
          <p:cNvSpPr/>
          <p:nvPr/>
        </p:nvSpPr>
        <p:spPr>
          <a:xfrm>
            <a:off x="251640" y="908790"/>
            <a:ext cx="8568714" cy="594921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lnSpc>
                <a:spcPct val="114000"/>
              </a:lnSpc>
              <a:defRPr/>
            </a:pPr>
            <a:r>
              <a:rPr lang="en-US" altLang="zh-CN" sz="2400" noProof="1">
                <a:latin typeface="+mn-ea"/>
              </a:rPr>
              <a:t>2</a:t>
            </a:r>
            <a:r>
              <a:rPr lang="zh-CN" altLang="en-US" sz="2400" noProof="1" smtClean="0">
                <a:latin typeface="+mn-ea"/>
              </a:rPr>
              <a:t>、学会拟任负责人任前公示</a:t>
            </a:r>
            <a:endParaRPr lang="en-US" altLang="zh-CN" sz="2400" noProof="1" smtClean="0">
              <a:latin typeface="+mn-ea"/>
            </a:endParaRPr>
          </a:p>
          <a:p>
            <a:pPr fontAlgn="auto">
              <a:lnSpc>
                <a:spcPct val="114000"/>
              </a:lnSpc>
              <a:defRPr/>
            </a:pPr>
            <a:r>
              <a:rPr lang="zh-CN" altLang="en-US" sz="2400" noProof="1" smtClean="0">
                <a:latin typeface="+mn-ea"/>
              </a:rPr>
              <a:t>        关于印发</a:t>
            </a:r>
            <a:r>
              <a:rPr lang="en-US" altLang="zh-CN" sz="2400" noProof="1" smtClean="0">
                <a:latin typeface="+mn-ea"/>
              </a:rPr>
              <a:t>《</a:t>
            </a:r>
            <a:r>
              <a:rPr lang="zh-CN" altLang="en-US" sz="2400" noProof="1" smtClean="0">
                <a:latin typeface="+mn-ea"/>
              </a:rPr>
              <a:t>全国学会负责人任职前公示办法（试行）</a:t>
            </a:r>
            <a:r>
              <a:rPr lang="en-US" altLang="zh-CN" sz="2400" noProof="1" smtClean="0">
                <a:latin typeface="+mn-ea"/>
              </a:rPr>
              <a:t>》</a:t>
            </a:r>
            <a:r>
              <a:rPr lang="zh-CN" altLang="en-US" sz="2400" noProof="1" smtClean="0">
                <a:latin typeface="+mn-ea"/>
              </a:rPr>
              <a:t>的通知（科协学函管字</a:t>
            </a:r>
            <a:r>
              <a:rPr lang="en-US" altLang="zh-CN" sz="2400" noProof="1">
                <a:latin typeface="+mn-ea"/>
              </a:rPr>
              <a:t>[</a:t>
            </a:r>
            <a:r>
              <a:rPr lang="en-US" altLang="zh-CN" sz="2400" noProof="1" smtClean="0">
                <a:latin typeface="+mn-ea"/>
              </a:rPr>
              <a:t>2019]183</a:t>
            </a:r>
            <a:r>
              <a:rPr lang="zh-CN" altLang="en-US" sz="2400" noProof="1" smtClean="0">
                <a:latin typeface="+mn-ea"/>
              </a:rPr>
              <a:t>号）</a:t>
            </a:r>
            <a:endParaRPr lang="en-US" altLang="zh-CN" sz="2400" noProof="1" smtClean="0">
              <a:latin typeface="+mn-ea"/>
            </a:endParaRPr>
          </a:p>
          <a:p>
            <a:pPr marL="800100" lvl="1" indent="-342900" fontAlgn="auto">
              <a:lnSpc>
                <a:spcPct val="114000"/>
              </a:lnSpc>
              <a:buFont typeface="Wingdings" panose="05000000000000000000" pitchFamily="2" charset="2"/>
              <a:buChar char="Ø"/>
              <a:defRPr/>
            </a:pPr>
            <a:r>
              <a:rPr lang="zh-CN" altLang="en-US" sz="2400" b="1" noProof="1" smtClean="0">
                <a:solidFill>
                  <a:schemeClr val="tx1"/>
                </a:solidFill>
                <a:latin typeface="+mn-ea"/>
              </a:rPr>
              <a:t>公示方式：</a:t>
            </a:r>
            <a:r>
              <a:rPr lang="zh-CN" altLang="en-US" sz="2400" kern="100" dirty="0" smtClean="0">
                <a:solidFill>
                  <a:srgbClr val="FF0000"/>
                </a:solidFill>
                <a:latin typeface="+mn-ea"/>
              </a:rPr>
              <a:t>学会</a:t>
            </a:r>
            <a:r>
              <a:rPr lang="zh-CN" altLang="en-US" sz="2400" kern="100" dirty="0">
                <a:solidFill>
                  <a:srgbClr val="FF0000"/>
                </a:solidFill>
                <a:latin typeface="+mn-ea"/>
              </a:rPr>
              <a:t>网站</a:t>
            </a:r>
            <a:r>
              <a:rPr lang="zh-CN" altLang="en-US" sz="2400" kern="100" dirty="0">
                <a:solidFill>
                  <a:schemeClr val="tx1"/>
                </a:solidFill>
                <a:latin typeface="+mn-ea"/>
              </a:rPr>
              <a:t>及</a:t>
            </a:r>
            <a:r>
              <a:rPr lang="zh-CN" altLang="en-US" sz="2400" kern="100" dirty="0">
                <a:solidFill>
                  <a:srgbClr val="FF0000"/>
                </a:solidFill>
                <a:latin typeface="+mn-ea"/>
              </a:rPr>
              <a:t>全国学会组织管理信息</a:t>
            </a:r>
            <a:r>
              <a:rPr lang="zh-CN" altLang="en-US" sz="2400" kern="100" dirty="0" smtClean="0">
                <a:solidFill>
                  <a:srgbClr val="FF0000"/>
                </a:solidFill>
                <a:latin typeface="+mn-ea"/>
              </a:rPr>
              <a:t>平台、</a:t>
            </a:r>
            <a:r>
              <a:rPr lang="zh-CN" altLang="en-US" sz="2400" kern="100" dirty="0" smtClean="0">
                <a:solidFill>
                  <a:schemeClr val="tx1"/>
                </a:solidFill>
                <a:latin typeface="+mn-ea"/>
              </a:rPr>
              <a:t>学会办公场所、本人所在单位、向会员发送邮件等  </a:t>
            </a:r>
            <a:endParaRPr lang="en-US" altLang="zh-CN" sz="2400" kern="100" dirty="0" smtClean="0">
              <a:solidFill>
                <a:schemeClr val="tx1"/>
              </a:solidFill>
              <a:latin typeface="+mn-ea"/>
            </a:endParaRPr>
          </a:p>
          <a:p>
            <a:pPr marL="800100" lvl="1" indent="-342900" fontAlgn="auto">
              <a:lnSpc>
                <a:spcPct val="114000"/>
              </a:lnSpc>
              <a:buFont typeface="Wingdings" panose="05000000000000000000" pitchFamily="2" charset="2"/>
              <a:buChar char="Ø"/>
              <a:defRPr/>
            </a:pPr>
            <a:r>
              <a:rPr lang="zh-CN" altLang="en-US" sz="2400" b="1" kern="100" dirty="0" smtClean="0">
                <a:solidFill>
                  <a:schemeClr val="tx1"/>
                </a:solidFill>
                <a:latin typeface="+mn-ea"/>
              </a:rPr>
              <a:t>公示对象：</a:t>
            </a:r>
            <a:r>
              <a:rPr lang="zh-CN" altLang="en-US" sz="2400" kern="100" dirty="0" smtClean="0">
                <a:solidFill>
                  <a:schemeClr val="tx1"/>
                </a:solidFill>
                <a:latin typeface="+mn-ea"/>
              </a:rPr>
              <a:t>理事长（会长）、副理事长（副会长）、秘书长</a:t>
            </a:r>
            <a:endParaRPr lang="en-US" altLang="zh-CN" sz="2400" kern="100" dirty="0" smtClean="0">
              <a:solidFill>
                <a:schemeClr val="tx1"/>
              </a:solidFill>
              <a:latin typeface="+mn-ea"/>
            </a:endParaRPr>
          </a:p>
          <a:p>
            <a:pPr marL="800100" lvl="1" indent="-342900" fontAlgn="auto">
              <a:lnSpc>
                <a:spcPct val="114000"/>
              </a:lnSpc>
              <a:buFont typeface="Wingdings" panose="05000000000000000000" pitchFamily="2" charset="2"/>
              <a:buChar char="Ø"/>
              <a:defRPr/>
            </a:pPr>
            <a:r>
              <a:rPr lang="zh-CN" altLang="en-US" sz="2400" b="1" kern="100" dirty="0" smtClean="0">
                <a:solidFill>
                  <a:schemeClr val="tx1"/>
                </a:solidFill>
                <a:latin typeface="+mn-ea"/>
              </a:rPr>
              <a:t>公示时间：</a:t>
            </a:r>
            <a:r>
              <a:rPr lang="zh-CN" altLang="en-US" sz="2400" kern="100" dirty="0" smtClean="0">
                <a:solidFill>
                  <a:schemeClr val="tx1"/>
                </a:solidFill>
                <a:latin typeface="+mn-ea"/>
              </a:rPr>
              <a:t>从发布公告</a:t>
            </a:r>
            <a:r>
              <a:rPr lang="zh-CN" altLang="en-US" sz="2400" kern="100" dirty="0" smtClean="0">
                <a:solidFill>
                  <a:srgbClr val="FF0000"/>
                </a:solidFill>
                <a:latin typeface="+mn-ea"/>
              </a:rPr>
              <a:t>次日</a:t>
            </a:r>
            <a:r>
              <a:rPr lang="zh-CN" altLang="en-US" sz="2400" kern="100" dirty="0" smtClean="0">
                <a:solidFill>
                  <a:schemeClr val="tx1"/>
                </a:solidFill>
                <a:latin typeface="+mn-ea"/>
              </a:rPr>
              <a:t>起算，不少于</a:t>
            </a:r>
            <a:r>
              <a:rPr lang="en-US" altLang="zh-CN" sz="2400" kern="100" dirty="0" smtClean="0">
                <a:solidFill>
                  <a:srgbClr val="FF0000"/>
                </a:solidFill>
                <a:latin typeface="+mn-ea"/>
              </a:rPr>
              <a:t>5</a:t>
            </a:r>
            <a:r>
              <a:rPr lang="zh-CN" altLang="en-US" sz="2400" kern="100" dirty="0">
                <a:solidFill>
                  <a:srgbClr val="FF0000"/>
                </a:solidFill>
                <a:latin typeface="+mn-ea"/>
              </a:rPr>
              <a:t>个</a:t>
            </a:r>
            <a:r>
              <a:rPr lang="zh-CN" altLang="en-US" sz="2400" kern="100" dirty="0" smtClean="0">
                <a:solidFill>
                  <a:srgbClr val="FF0000"/>
                </a:solidFill>
                <a:latin typeface="+mn-ea"/>
              </a:rPr>
              <a:t>工作日</a:t>
            </a:r>
            <a:endParaRPr lang="en-US" altLang="zh-CN" sz="2400" kern="100" dirty="0" smtClean="0">
              <a:solidFill>
                <a:srgbClr val="FF0000"/>
              </a:solidFill>
              <a:latin typeface="+mn-ea"/>
            </a:endParaRPr>
          </a:p>
          <a:p>
            <a:pPr marL="800100" lvl="1" indent="-342900" fontAlgn="auto">
              <a:lnSpc>
                <a:spcPct val="114000"/>
              </a:lnSpc>
              <a:buFont typeface="Wingdings" panose="05000000000000000000" pitchFamily="2" charset="2"/>
              <a:buChar char="Ø"/>
              <a:defRPr/>
            </a:pPr>
            <a:r>
              <a:rPr lang="zh-CN" altLang="en-US" sz="2400" b="1" kern="100" dirty="0" smtClean="0">
                <a:solidFill>
                  <a:schemeClr val="tx1"/>
                </a:solidFill>
                <a:latin typeface="+mn-ea"/>
              </a:rPr>
              <a:t>公</a:t>
            </a:r>
            <a:r>
              <a:rPr lang="zh-CN" altLang="en-US" sz="2400" b="1" kern="100" dirty="0">
                <a:solidFill>
                  <a:schemeClr val="tx1"/>
                </a:solidFill>
                <a:latin typeface="+mn-ea"/>
              </a:rPr>
              <a:t>示内容</a:t>
            </a:r>
            <a:r>
              <a:rPr lang="zh-CN" altLang="en-US" sz="2400" b="1" kern="100" dirty="0" smtClean="0">
                <a:solidFill>
                  <a:schemeClr val="tx1"/>
                </a:solidFill>
                <a:latin typeface="+mn-ea"/>
              </a:rPr>
              <a:t>：</a:t>
            </a:r>
            <a:r>
              <a:rPr lang="zh-CN" altLang="en-US" sz="2400" kern="100" dirty="0" smtClean="0">
                <a:solidFill>
                  <a:schemeClr val="tx1"/>
                </a:solidFill>
                <a:latin typeface="+mn-ea"/>
              </a:rPr>
              <a:t>姓名、性别、出生年月、民族、籍贯、政治面貌、学历、工作单位及职务、拟任职的学会名称及职务、其他社会组织任职情况、个人工作经历等</a:t>
            </a:r>
            <a:endParaRPr lang="zh-CN" altLang="zh-CN" sz="2400" kern="100" dirty="0">
              <a:solidFill>
                <a:schemeClr val="tx1"/>
              </a:solidFill>
              <a:latin typeface="+mn-ea"/>
            </a:endParaRPr>
          </a:p>
          <a:p>
            <a:pPr marL="800100" lvl="1" indent="-342900" fontAlgn="auto">
              <a:lnSpc>
                <a:spcPct val="114000"/>
              </a:lnSpc>
              <a:buFont typeface="Wingdings" panose="05000000000000000000" pitchFamily="2" charset="2"/>
              <a:buChar char="Ø"/>
              <a:defRPr/>
            </a:pPr>
            <a:r>
              <a:rPr lang="zh-CN" altLang="en-US" sz="2400" b="1" kern="100" dirty="0" smtClean="0">
                <a:solidFill>
                  <a:schemeClr val="tx1"/>
                </a:solidFill>
                <a:latin typeface="+mn-ea"/>
              </a:rPr>
              <a:t>提交材料：</a:t>
            </a:r>
            <a:r>
              <a:rPr lang="zh-CN" altLang="en-US" sz="2400" kern="100" dirty="0" smtClean="0">
                <a:solidFill>
                  <a:schemeClr val="tx1"/>
                </a:solidFill>
                <a:latin typeface="+mn-ea"/>
              </a:rPr>
              <a:t>公</a:t>
            </a:r>
            <a:r>
              <a:rPr lang="zh-CN" altLang="en-US" sz="2400" kern="100" dirty="0">
                <a:solidFill>
                  <a:schemeClr val="tx1"/>
                </a:solidFill>
                <a:latin typeface="+mn-ea"/>
              </a:rPr>
              <a:t>示时间</a:t>
            </a:r>
            <a:r>
              <a:rPr lang="zh-CN" altLang="en-US" sz="2400" kern="100" dirty="0" smtClean="0">
                <a:solidFill>
                  <a:schemeClr val="tx1"/>
                </a:solidFill>
                <a:latin typeface="+mn-ea"/>
              </a:rPr>
              <a:t>、公示方式、公示内容、问题受理及调查处理情况，</a:t>
            </a:r>
            <a:r>
              <a:rPr lang="zh-CN" altLang="en-US" sz="2400" kern="100" dirty="0">
                <a:solidFill>
                  <a:schemeClr val="tx1"/>
                </a:solidFill>
                <a:latin typeface="+mn-ea"/>
              </a:rPr>
              <a:t>附</a:t>
            </a:r>
            <a:r>
              <a:rPr lang="zh-CN" altLang="en-US" sz="2400" kern="100" dirty="0">
                <a:solidFill>
                  <a:srgbClr val="FF0000"/>
                </a:solidFill>
                <a:latin typeface="+mn-ea"/>
              </a:rPr>
              <a:t>学会网站</a:t>
            </a:r>
            <a:r>
              <a:rPr lang="zh-CN" altLang="en-US" sz="2400" kern="100" dirty="0" smtClean="0">
                <a:solidFill>
                  <a:srgbClr val="FF0000"/>
                </a:solidFill>
                <a:latin typeface="+mn-ea"/>
              </a:rPr>
              <a:t>公告截</a:t>
            </a:r>
            <a:r>
              <a:rPr lang="zh-CN" altLang="en-US" sz="2400" kern="100" dirty="0">
                <a:solidFill>
                  <a:srgbClr val="FF0000"/>
                </a:solidFill>
                <a:latin typeface="+mn-ea"/>
              </a:rPr>
              <a:t>图</a:t>
            </a:r>
            <a:r>
              <a:rPr lang="zh-CN" altLang="en-US" sz="2400" kern="100" dirty="0" smtClean="0">
                <a:solidFill>
                  <a:schemeClr val="tx1"/>
                </a:solidFill>
                <a:latin typeface="+mn-ea"/>
              </a:rPr>
              <a:t>）</a:t>
            </a:r>
            <a:endParaRPr lang="zh-CN" altLang="en-US" sz="2400" noProof="1">
              <a:latin typeface="+mn-ea"/>
            </a:endParaRPr>
          </a:p>
          <a:p>
            <a:pPr fontAlgn="auto">
              <a:defRPr/>
            </a:pP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p:txBody>
          <a:bodyPr/>
          <a:lstStyle/>
          <a:p>
            <a:pPr algn="l" eaLnBrk="1" hangingPunct="1"/>
            <a:r>
              <a:rPr lang="zh-CN" altLang="en-US" sz="3000" dirty="0" smtClean="0">
                <a:latin typeface="黑体" panose="02010609060101010101" pitchFamily="49" charset="-122"/>
                <a:ea typeface="黑体" panose="02010609060101010101" pitchFamily="49" charset="-122"/>
              </a:rPr>
              <a:t>注意事项：</a:t>
            </a:r>
            <a:endParaRPr lang="zh-CN" altLang="en-US" sz="3000" dirty="0" smtClean="0">
              <a:latin typeface="黑体" panose="02010609060101010101" pitchFamily="49" charset="-122"/>
              <a:ea typeface="黑体" panose="02010609060101010101" pitchFamily="49" charset="-122"/>
            </a:endParaRPr>
          </a:p>
        </p:txBody>
      </p:sp>
      <p:sp>
        <p:nvSpPr>
          <p:cNvPr id="174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 name="圆角矩形 3"/>
          <p:cNvSpPr/>
          <p:nvPr/>
        </p:nvSpPr>
        <p:spPr>
          <a:xfrm>
            <a:off x="467995" y="1412240"/>
            <a:ext cx="7632299" cy="4104934"/>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lnSpc>
                <a:spcPct val="130000"/>
              </a:lnSpc>
              <a:defRPr/>
            </a:pPr>
            <a:r>
              <a:rPr lang="en-US" altLang="zh-CN" sz="2400" noProof="1" smtClean="0">
                <a:latin typeface="+mn-ea"/>
              </a:rPr>
              <a:t>3</a:t>
            </a:r>
            <a:r>
              <a:rPr lang="zh-CN" altLang="en-US" sz="2400" noProof="1" smtClean="0">
                <a:latin typeface="+mn-ea"/>
              </a:rPr>
              <a:t>、</a:t>
            </a:r>
            <a:r>
              <a:rPr lang="zh-CN" altLang="en-US" sz="2400" noProof="1">
                <a:latin typeface="+mn-ea"/>
              </a:rPr>
              <a:t>章程</a:t>
            </a:r>
            <a:r>
              <a:rPr lang="zh-CN" altLang="en-US" sz="2400" noProof="1" smtClean="0">
                <a:latin typeface="+mn-ea"/>
              </a:rPr>
              <a:t>修订要提前至少一个月经</a:t>
            </a:r>
            <a:r>
              <a:rPr lang="zh-CN" altLang="en-US" sz="2400" noProof="1">
                <a:latin typeface="+mn-ea"/>
              </a:rPr>
              <a:t>过民政部</a:t>
            </a:r>
            <a:r>
              <a:rPr lang="zh-CN" altLang="en-US" sz="2400" noProof="1" smtClean="0">
                <a:latin typeface="+mn-ea"/>
              </a:rPr>
              <a:t>预审</a:t>
            </a:r>
            <a:endParaRPr lang="zh-CN" altLang="en-US" sz="2400" noProof="1">
              <a:latin typeface="+mn-ea"/>
            </a:endParaRPr>
          </a:p>
          <a:p>
            <a:pPr fontAlgn="auto">
              <a:lnSpc>
                <a:spcPct val="130000"/>
              </a:lnSpc>
              <a:defRPr/>
            </a:pPr>
            <a:r>
              <a:rPr lang="zh-CN" altLang="en-US" sz="2400" noProof="1">
                <a:latin typeface="+mn-ea"/>
              </a:rPr>
              <a:t>    </a:t>
            </a:r>
            <a:r>
              <a:rPr lang="zh-CN" altLang="en-US" sz="2400" noProof="1" smtClean="0">
                <a:latin typeface="+mn-ea"/>
              </a:rPr>
              <a:t>    严格</a:t>
            </a:r>
            <a:r>
              <a:rPr lang="zh-CN" altLang="en-US" sz="2400" noProof="1">
                <a:latin typeface="+mn-ea"/>
              </a:rPr>
              <a:t>按照</a:t>
            </a:r>
            <a:r>
              <a:rPr lang="zh-CN" altLang="en-US" sz="2400" noProof="1">
                <a:solidFill>
                  <a:srgbClr val="FF0000"/>
                </a:solidFill>
                <a:latin typeface="+mn-ea"/>
              </a:rPr>
              <a:t>章程范本</a:t>
            </a:r>
            <a:r>
              <a:rPr lang="zh-CN" altLang="en-US" sz="2400" noProof="1">
                <a:latin typeface="+mn-ea"/>
              </a:rPr>
              <a:t>和</a:t>
            </a:r>
            <a:r>
              <a:rPr lang="zh-CN" altLang="en-US" sz="2400" noProof="1">
                <a:solidFill>
                  <a:srgbClr val="FF0000"/>
                </a:solidFill>
                <a:latin typeface="+mn-ea"/>
              </a:rPr>
              <a:t>中国科协组织通则</a:t>
            </a:r>
            <a:r>
              <a:rPr lang="zh-CN" altLang="en-US" sz="2400" noProof="1">
                <a:latin typeface="+mn-ea"/>
              </a:rPr>
              <a:t>有关要求进行</a:t>
            </a:r>
            <a:r>
              <a:rPr lang="zh-CN" altLang="en-US" sz="2400" noProof="1" smtClean="0">
                <a:latin typeface="+mn-ea"/>
              </a:rPr>
              <a:t>修订，在中国社会组织政务服务平台提交；</a:t>
            </a:r>
            <a:endParaRPr lang="en-US" altLang="zh-CN" sz="2400" noProof="1" smtClean="0">
              <a:latin typeface="+mn-ea"/>
            </a:endParaRPr>
          </a:p>
          <a:p>
            <a:pPr fontAlgn="auto">
              <a:lnSpc>
                <a:spcPct val="130000"/>
              </a:lnSpc>
              <a:defRPr/>
            </a:pPr>
            <a:r>
              <a:rPr lang="en-US" altLang="zh-CN" sz="2400" noProof="1">
                <a:latin typeface="+mn-ea"/>
              </a:rPr>
              <a:t> </a:t>
            </a:r>
            <a:r>
              <a:rPr lang="en-US" altLang="zh-CN" sz="2400" noProof="1" smtClean="0">
                <a:latin typeface="+mn-ea"/>
              </a:rPr>
              <a:t>       </a:t>
            </a:r>
            <a:r>
              <a:rPr lang="zh-CN" altLang="en-US" sz="2400" noProof="1" smtClean="0">
                <a:latin typeface="+mn-ea"/>
              </a:rPr>
              <a:t>会前可能经过反复修改，如预审没有完全结束，</a:t>
            </a:r>
            <a:r>
              <a:rPr lang="zh-CN" altLang="en-US" sz="2400" noProof="1" smtClean="0">
                <a:solidFill>
                  <a:srgbClr val="FF0000"/>
                </a:solidFill>
                <a:latin typeface="+mn-ea"/>
              </a:rPr>
              <a:t>不影响会上讨论</a:t>
            </a:r>
            <a:r>
              <a:rPr lang="zh-CN" altLang="en-US" sz="2400" noProof="1" smtClean="0">
                <a:latin typeface="+mn-ea"/>
              </a:rPr>
              <a:t>，会后再办理核准即可。</a:t>
            </a:r>
            <a:endParaRPr lang="zh-CN" altLang="en-US" sz="2400" noProof="1">
              <a:latin typeface="+mn-ea"/>
            </a:endParaRPr>
          </a:p>
          <a:p>
            <a:pPr fontAlgn="auto">
              <a:defRPr/>
            </a:pP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68313" y="278895"/>
            <a:ext cx="8229600" cy="633413"/>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章程修改有关要求</a:t>
            </a:r>
            <a:endParaRPr lang="zh-CN" altLang="en-US" sz="3000" dirty="0" smtClean="0">
              <a:latin typeface="黑体" panose="02010609060101010101" pitchFamily="49" charset="-122"/>
              <a:ea typeface="黑体" panose="02010609060101010101" pitchFamily="49" charset="-122"/>
            </a:endParaRPr>
          </a:p>
        </p:txBody>
      </p:sp>
      <p:sp>
        <p:nvSpPr>
          <p:cNvPr id="15363" name="内容占位符 2"/>
          <p:cNvSpPr>
            <a:spLocks noGrp="1"/>
          </p:cNvSpPr>
          <p:nvPr>
            <p:ph idx="1"/>
          </p:nvPr>
        </p:nvSpPr>
        <p:spPr>
          <a:xfrm>
            <a:off x="468313" y="908050"/>
            <a:ext cx="7847999" cy="5761220"/>
          </a:xfrm>
        </p:spPr>
        <p:txBody>
          <a:bodyPr>
            <a:normAutofit fontScale="92500"/>
          </a:bodyPr>
          <a:lstStyle/>
          <a:p>
            <a:pPr eaLnBrk="1" hangingPunct="1">
              <a:lnSpc>
                <a:spcPct val="130000"/>
              </a:lnSpc>
              <a:spcBef>
                <a:spcPts val="600"/>
              </a:spcBef>
              <a:spcAft>
                <a:spcPts val="600"/>
              </a:spcAft>
              <a:buFont typeface="Wingdings" panose="05000000000000000000" pitchFamily="2" charset="2"/>
              <a:buChar char="Ø"/>
            </a:pPr>
            <a:r>
              <a:rPr lang="zh-CN" altLang="en-US" sz="2400" dirty="0" smtClean="0">
                <a:latin typeface="+mn-ea"/>
              </a:rPr>
              <a:t>中央巡视组反馈意见</a:t>
            </a:r>
            <a:endParaRPr lang="en-US" altLang="zh-CN" sz="2400" dirty="0" smtClean="0">
              <a:latin typeface="+mn-ea"/>
            </a:endParaRPr>
          </a:p>
          <a:p>
            <a:pPr eaLnBrk="1" hangingPunct="1">
              <a:lnSpc>
                <a:spcPct val="130000"/>
              </a:lnSpc>
              <a:spcBef>
                <a:spcPts val="600"/>
              </a:spcBef>
              <a:spcAft>
                <a:spcPts val="600"/>
              </a:spcAft>
              <a:buFont typeface="Wingdings" panose="05000000000000000000" pitchFamily="2" charset="2"/>
              <a:buChar char="Ø"/>
            </a:pPr>
            <a:r>
              <a:rPr lang="zh-CN" altLang="zh-CN" sz="2400" dirty="0" smtClean="0">
                <a:latin typeface="+mn-ea"/>
              </a:rPr>
              <a:t>按照《中共中央关于加强党的政治建设的意见》有关规定，要“将坚持党的全面领导的要求载入有关社会组织的章程”。</a:t>
            </a:r>
            <a:endParaRPr lang="en-US" altLang="zh-CN" sz="2400" dirty="0" smtClean="0">
              <a:latin typeface="+mn-ea"/>
            </a:endParaRPr>
          </a:p>
          <a:p>
            <a:pPr eaLnBrk="1" hangingPunct="1">
              <a:lnSpc>
                <a:spcPct val="130000"/>
              </a:lnSpc>
              <a:spcBef>
                <a:spcPts val="600"/>
              </a:spcBef>
              <a:spcAft>
                <a:spcPts val="600"/>
              </a:spcAft>
              <a:buFont typeface="Wingdings" panose="05000000000000000000" pitchFamily="2" charset="2"/>
              <a:buChar char="Ø"/>
            </a:pPr>
            <a:r>
              <a:rPr lang="zh-CN" altLang="zh-CN" sz="2400" dirty="0" smtClean="0">
                <a:latin typeface="+mn-ea"/>
              </a:rPr>
              <a:t>民政部已分别印发《民政部关于在社会组织章程增加党的建设和社会主义核心价值观有关内容的通知》《民政部关于在社会组织登记管理工作中贯彻落实</a:t>
            </a:r>
            <a:r>
              <a:rPr lang="en-US" altLang="zh-CN" sz="2400" dirty="0" smtClean="0">
                <a:latin typeface="+mn-ea"/>
              </a:rPr>
              <a:t>&lt;</a:t>
            </a:r>
            <a:r>
              <a:rPr lang="zh-CN" altLang="zh-CN" sz="2400" dirty="0" smtClean="0">
                <a:latin typeface="+mn-ea"/>
              </a:rPr>
              <a:t>中共中央关于加强党的政治建设的意见</a:t>
            </a:r>
            <a:r>
              <a:rPr lang="en-US" altLang="zh-CN" sz="2400" dirty="0" smtClean="0">
                <a:latin typeface="+mn-ea"/>
              </a:rPr>
              <a:t>&gt;</a:t>
            </a:r>
            <a:r>
              <a:rPr lang="zh-CN" altLang="zh-CN" sz="2400" dirty="0" smtClean="0">
                <a:latin typeface="+mn-ea"/>
              </a:rPr>
              <a:t>有关要求的通知》《民政部关于督促指导全国性社会组织在章程中增加党建有关内容的函》</a:t>
            </a:r>
            <a:r>
              <a:rPr lang="zh-CN" altLang="zh-CN" sz="2400" dirty="0">
                <a:latin typeface="+mn-ea"/>
              </a:rPr>
              <a:t>（民便函〔</a:t>
            </a:r>
            <a:r>
              <a:rPr lang="en-US" altLang="zh-CN" sz="2400" dirty="0">
                <a:latin typeface="+mn-ea"/>
              </a:rPr>
              <a:t>2020</a:t>
            </a:r>
            <a:r>
              <a:rPr lang="zh-CN" altLang="zh-CN" sz="2400" dirty="0">
                <a:latin typeface="+mn-ea"/>
              </a:rPr>
              <a:t>〕</a:t>
            </a:r>
            <a:r>
              <a:rPr lang="en-US" altLang="zh-CN" sz="2400" dirty="0">
                <a:latin typeface="+mn-ea"/>
              </a:rPr>
              <a:t>110</a:t>
            </a:r>
            <a:r>
              <a:rPr lang="zh-CN" altLang="zh-CN" sz="2400" dirty="0">
                <a:latin typeface="+mn-ea"/>
              </a:rPr>
              <a:t>号</a:t>
            </a:r>
            <a:r>
              <a:rPr lang="zh-CN" altLang="zh-CN" sz="2400" dirty="0" smtClean="0">
                <a:latin typeface="+mn-ea"/>
              </a:rPr>
              <a:t>）</a:t>
            </a:r>
            <a:r>
              <a:rPr lang="zh-CN" altLang="en-US" sz="2400" dirty="0" smtClean="0">
                <a:latin typeface="+mn-ea"/>
              </a:rPr>
              <a:t>。</a:t>
            </a:r>
            <a:endParaRPr lang="en-US" altLang="zh-CN" sz="2400" dirty="0" smtClean="0">
              <a:latin typeface="+mn-ea"/>
            </a:endParaRPr>
          </a:p>
          <a:p>
            <a:pPr eaLnBrk="1" hangingPunct="1">
              <a:lnSpc>
                <a:spcPct val="130000"/>
              </a:lnSpc>
              <a:spcBef>
                <a:spcPts val="600"/>
              </a:spcBef>
              <a:spcAft>
                <a:spcPts val="600"/>
              </a:spcAft>
              <a:buFont typeface="Wingdings" panose="05000000000000000000" pitchFamily="2" charset="2"/>
              <a:buChar char="Ø"/>
            </a:pPr>
            <a:r>
              <a:rPr lang="zh-CN" altLang="zh-CN" sz="2400" dirty="0">
                <a:latin typeface="+mn-ea"/>
              </a:rPr>
              <a:t>中国科协关于转发</a:t>
            </a:r>
            <a:r>
              <a:rPr lang="zh-CN" altLang="zh-CN" sz="2400" dirty="0" smtClean="0">
                <a:latin typeface="+mn-ea"/>
              </a:rPr>
              <a:t>《民政部关于督促指导全国性社会组织在章程中增加党建有关内容的函》</a:t>
            </a:r>
            <a:r>
              <a:rPr lang="zh-CN" altLang="zh-CN" sz="2400" dirty="0">
                <a:latin typeface="+mn-ea"/>
              </a:rPr>
              <a:t>的通知 </a:t>
            </a:r>
            <a:r>
              <a:rPr lang="zh-CN" altLang="en-US" sz="2400" dirty="0" smtClean="0">
                <a:latin typeface="+mn-ea"/>
              </a:rPr>
              <a:t>。</a:t>
            </a:r>
            <a:endParaRPr lang="en-US" altLang="zh-CN" sz="2400" dirty="0">
              <a:latin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395652" y="404748"/>
            <a:ext cx="8229600" cy="633413"/>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章程修改有关要求</a:t>
            </a:r>
            <a:endParaRPr lang="zh-CN" altLang="en-US" sz="3000" dirty="0" smtClean="0">
              <a:latin typeface="黑体" panose="02010609060101010101" pitchFamily="49" charset="-122"/>
              <a:ea typeface="黑体" panose="02010609060101010101" pitchFamily="49" charset="-122"/>
            </a:endParaRPr>
          </a:p>
        </p:txBody>
      </p:sp>
      <p:sp>
        <p:nvSpPr>
          <p:cNvPr id="15363" name="内容占位符 2"/>
          <p:cNvSpPr>
            <a:spLocks noGrp="1"/>
          </p:cNvSpPr>
          <p:nvPr>
            <p:ph idx="1"/>
          </p:nvPr>
        </p:nvSpPr>
        <p:spPr>
          <a:xfrm>
            <a:off x="395652" y="1124808"/>
            <a:ext cx="7343957" cy="5401190"/>
          </a:xfrm>
        </p:spPr>
        <p:txBody>
          <a:bodyPr>
            <a:normAutofit fontScale="85000" lnSpcReduction="20000"/>
          </a:bodyPr>
          <a:lstStyle/>
          <a:p>
            <a:pPr eaLnBrk="1" hangingPunct="1"/>
            <a:r>
              <a:rPr lang="zh-CN" altLang="en-US" sz="2800" dirty="0" smtClean="0">
                <a:solidFill>
                  <a:srgbClr val="FF0000"/>
                </a:solidFill>
                <a:latin typeface="+mn-ea"/>
              </a:rPr>
              <a:t>规范表述：</a:t>
            </a:r>
            <a:endParaRPr lang="en-US" altLang="zh-CN" sz="2800" dirty="0" smtClean="0">
              <a:solidFill>
                <a:srgbClr val="FF0000"/>
              </a:solidFill>
              <a:latin typeface="+mn-ea"/>
            </a:endParaRPr>
          </a:p>
          <a:p>
            <a:pPr lvl="1">
              <a:lnSpc>
                <a:spcPct val="120000"/>
              </a:lnSpc>
              <a:buFont typeface="Wingdings" panose="05000000000000000000" pitchFamily="2" charset="2"/>
              <a:buChar char="Ø"/>
            </a:pPr>
            <a:r>
              <a:rPr lang="zh-CN" altLang="zh-CN" sz="2600" dirty="0" smtClean="0">
                <a:latin typeface="+mn-ea"/>
              </a:rPr>
              <a:t>第一章“总则”第三条宗旨部分中增加</a:t>
            </a:r>
            <a:r>
              <a:rPr lang="zh-CN" altLang="en-US" sz="2600" dirty="0" smtClean="0">
                <a:latin typeface="+mn-ea"/>
              </a:rPr>
              <a:t>：</a:t>
            </a:r>
            <a:r>
              <a:rPr lang="zh-CN" altLang="zh-CN" sz="2600" dirty="0" smtClean="0">
                <a:latin typeface="+mn-ea"/>
              </a:rPr>
              <a:t>“本会坚持以马克思列宁主义、毛泽东思想、邓小平理论、‘三个代表’重要思想、科学发展观、习近平新时代中国特色社会主义思想为指导”</a:t>
            </a:r>
            <a:r>
              <a:rPr lang="zh-CN" altLang="en-US" sz="2600" dirty="0" smtClean="0">
                <a:latin typeface="+mn-ea"/>
              </a:rPr>
              <a:t>的表述。</a:t>
            </a:r>
            <a:endParaRPr lang="en-US" altLang="zh-CN" sz="2600" dirty="0" smtClean="0">
              <a:latin typeface="+mn-ea"/>
            </a:endParaRPr>
          </a:p>
          <a:p>
            <a:pPr lvl="1">
              <a:lnSpc>
                <a:spcPct val="120000"/>
              </a:lnSpc>
              <a:buFont typeface="Wingdings" panose="05000000000000000000" pitchFamily="2" charset="2"/>
              <a:buChar char="Ø"/>
            </a:pPr>
            <a:r>
              <a:rPr lang="zh-CN" altLang="en-US" sz="2600" dirty="0" smtClean="0">
                <a:latin typeface="+mn-ea"/>
              </a:rPr>
              <a:t>第一章“总则”单设一条：本会坚持中国共产党的全面领导，根据中国共产党章程的规定，设立中国共产党的组织，开展党的活动，为党组织的活动提供必要条件。</a:t>
            </a:r>
            <a:endParaRPr lang="en-US" altLang="zh-CN" sz="2600" dirty="0">
              <a:latin typeface="+mn-ea"/>
            </a:endParaRPr>
          </a:p>
          <a:p>
            <a:pPr lvl="1">
              <a:lnSpc>
                <a:spcPct val="120000"/>
              </a:lnSpc>
              <a:buFont typeface="Wingdings" panose="05000000000000000000" pitchFamily="2" charset="2"/>
              <a:buChar char="Ø"/>
            </a:pPr>
            <a:r>
              <a:rPr lang="zh-CN" altLang="en-US" sz="2600" dirty="0" smtClean="0">
                <a:latin typeface="+mn-ea"/>
              </a:rPr>
              <a:t>第一章“总则”部分适当位置增加社会主义核心价值观的有关内容，具体表述为：“本会遵守宪法、法律、法规和国家政策，践行社会主义核心价值观，弘扬爱国主义精神，遵守社会道德风尚，自觉加强诚信自律建设。”</a:t>
            </a:r>
            <a:endParaRPr lang="en-US" altLang="zh-CN" sz="2600" dirty="0" smtClean="0">
              <a:latin typeface="+mn-ea"/>
            </a:endParaRPr>
          </a:p>
          <a:p>
            <a:pPr eaLnBrk="1" hangingPunct="1"/>
            <a:endParaRPr lang="zh-CN" altLang="en-US" sz="2000" dirty="0" smtClean="0">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19168" y="404748"/>
            <a:ext cx="8229600" cy="633413"/>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章程修改有关要求</a:t>
            </a:r>
            <a:endParaRPr lang="zh-CN" altLang="en-US" sz="3000" dirty="0" smtClean="0">
              <a:latin typeface="黑体" panose="02010609060101010101" pitchFamily="49" charset="-122"/>
              <a:ea typeface="黑体" panose="02010609060101010101" pitchFamily="49" charset="-122"/>
            </a:endParaRPr>
          </a:p>
        </p:txBody>
      </p:sp>
      <p:sp>
        <p:nvSpPr>
          <p:cNvPr id="15363" name="内容占位符 2"/>
          <p:cNvSpPr>
            <a:spLocks noGrp="1"/>
          </p:cNvSpPr>
          <p:nvPr>
            <p:ph idx="1"/>
          </p:nvPr>
        </p:nvSpPr>
        <p:spPr>
          <a:xfrm>
            <a:off x="392426" y="1412832"/>
            <a:ext cx="7197478" cy="5761220"/>
          </a:xfrm>
        </p:spPr>
        <p:txBody>
          <a:bodyPr>
            <a:normAutofit/>
          </a:bodyPr>
          <a:lstStyle/>
          <a:p>
            <a:pPr eaLnBrk="1" hangingPunct="1">
              <a:buFont typeface="Wingdings" panose="05000000000000000000" pitchFamily="2" charset="2"/>
              <a:buChar char="Ø"/>
            </a:pPr>
            <a:r>
              <a:rPr lang="zh-CN" altLang="en-US" sz="2400" dirty="0">
                <a:latin typeface="+mn-ea"/>
              </a:rPr>
              <a:t>在“第四章 组织机构和负责人产生、罢免”部分增加</a:t>
            </a:r>
            <a:r>
              <a:rPr lang="zh-CN" altLang="en-US" sz="2400" dirty="0">
                <a:solidFill>
                  <a:srgbClr val="FF0000"/>
                </a:solidFill>
                <a:latin typeface="+mn-ea"/>
              </a:rPr>
              <a:t>监事会</a:t>
            </a:r>
            <a:r>
              <a:rPr lang="zh-CN" altLang="en-US" sz="2400" dirty="0">
                <a:latin typeface="+mn-ea"/>
              </a:rPr>
              <a:t>相关</a:t>
            </a:r>
            <a:r>
              <a:rPr lang="zh-CN" altLang="en-US" sz="2400" dirty="0" smtClean="0">
                <a:latin typeface="+mn-ea"/>
              </a:rPr>
              <a:t>内容；</a:t>
            </a:r>
            <a:endParaRPr lang="en-US" altLang="zh-CN" sz="2400" dirty="0">
              <a:latin typeface="+mn-ea"/>
            </a:endParaRPr>
          </a:p>
          <a:p>
            <a:pPr eaLnBrk="1" hangingPunct="1">
              <a:buFont typeface="Wingdings" panose="05000000000000000000" pitchFamily="2" charset="2"/>
              <a:buChar char="Ø"/>
            </a:pPr>
            <a:r>
              <a:rPr lang="zh-CN" altLang="en-US" sz="2400" dirty="0">
                <a:latin typeface="+mn-ea"/>
              </a:rPr>
              <a:t>根据工作需要，</a:t>
            </a:r>
            <a:r>
              <a:rPr lang="zh-CN" altLang="en-US" sz="2400" noProof="1">
                <a:latin typeface="+mn-ea"/>
              </a:rPr>
              <a:t>如果要发展</a:t>
            </a:r>
            <a:r>
              <a:rPr lang="zh-CN" altLang="en-US" sz="2400" noProof="1">
                <a:solidFill>
                  <a:srgbClr val="FF0000"/>
                </a:solidFill>
                <a:latin typeface="+mn-ea"/>
              </a:rPr>
              <a:t>外籍会员</a:t>
            </a:r>
            <a:r>
              <a:rPr lang="zh-CN" altLang="en-US" sz="2400" noProof="1">
                <a:latin typeface="+mn-ea"/>
              </a:rPr>
              <a:t>，必须在章程中明确相关</a:t>
            </a:r>
            <a:r>
              <a:rPr lang="zh-CN" altLang="en-US" sz="2400" noProof="1" smtClean="0">
                <a:latin typeface="+mn-ea"/>
              </a:rPr>
              <a:t>内容；</a:t>
            </a:r>
            <a:endParaRPr lang="en-US" altLang="zh-CN" sz="2400" noProof="1" smtClean="0">
              <a:latin typeface="+mn-ea"/>
            </a:endParaRPr>
          </a:p>
          <a:p>
            <a:pPr eaLnBrk="1" hangingPunct="1">
              <a:buFont typeface="Wingdings" panose="05000000000000000000" pitchFamily="2" charset="2"/>
              <a:buChar char="Ø"/>
            </a:pPr>
            <a:r>
              <a:rPr lang="zh-CN" altLang="en-US" sz="2400" dirty="0" smtClean="0">
                <a:latin typeface="+mn-ea"/>
              </a:rPr>
              <a:t>其他</a:t>
            </a:r>
            <a:r>
              <a:rPr lang="zh-CN" altLang="en-US" sz="2400" dirty="0">
                <a:latin typeface="+mn-ea"/>
              </a:rPr>
              <a:t>需要修改的</a:t>
            </a:r>
            <a:r>
              <a:rPr lang="zh-CN" altLang="en-US" sz="2400" dirty="0" smtClean="0">
                <a:latin typeface="+mn-ea"/>
              </a:rPr>
              <a:t>内容。</a:t>
            </a:r>
            <a:endParaRPr lang="zh-CN" altLang="en-US" sz="2400" dirty="0">
              <a:latin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68313" y="188730"/>
            <a:ext cx="8229600" cy="633413"/>
          </a:xfrm>
        </p:spPr>
        <p:txBody>
          <a:bodyPr/>
          <a:lstStyle/>
          <a:p>
            <a:pPr algn="l" eaLnBrk="1" hangingPunct="1"/>
            <a:r>
              <a:rPr lang="zh-CN" altLang="en-US" sz="3000" dirty="0" smtClean="0">
                <a:latin typeface="黑体" panose="02010609060101010101" pitchFamily="49" charset="-122"/>
                <a:ea typeface="黑体" panose="02010609060101010101" pitchFamily="49" charset="-122"/>
              </a:rPr>
              <a:t>章程修改有关要求</a:t>
            </a:r>
            <a:endParaRPr lang="zh-CN" altLang="en-US" sz="3000" dirty="0" smtClean="0">
              <a:latin typeface="黑体" panose="02010609060101010101" pitchFamily="49" charset="-122"/>
              <a:ea typeface="黑体" panose="02010609060101010101" pitchFamily="49" charset="-122"/>
            </a:endParaRPr>
          </a:p>
        </p:txBody>
      </p:sp>
      <p:sp>
        <p:nvSpPr>
          <p:cNvPr id="15363" name="内容占位符 2"/>
          <p:cNvSpPr>
            <a:spLocks noGrp="1"/>
          </p:cNvSpPr>
          <p:nvPr>
            <p:ph idx="1"/>
          </p:nvPr>
        </p:nvSpPr>
        <p:spPr>
          <a:xfrm>
            <a:off x="468313" y="908050"/>
            <a:ext cx="7920005" cy="5761220"/>
          </a:xfrm>
        </p:spPr>
        <p:txBody>
          <a:bodyPr>
            <a:normAutofit fontScale="92500"/>
          </a:bodyPr>
          <a:lstStyle/>
          <a:p>
            <a:r>
              <a:rPr lang="zh-CN" altLang="en-US" sz="2400" dirty="0">
                <a:solidFill>
                  <a:srgbClr val="FF0000"/>
                </a:solidFill>
                <a:latin typeface="+mn-ea"/>
              </a:rPr>
              <a:t>会前网上填报</a:t>
            </a:r>
            <a:r>
              <a:rPr lang="zh-CN" altLang="en-US" sz="2400" dirty="0">
                <a:latin typeface="+mn-ea"/>
              </a:rPr>
              <a:t>：</a:t>
            </a:r>
            <a:r>
              <a:rPr lang="zh-CN" altLang="en-US" sz="2400" dirty="0">
                <a:latin typeface="+mn-ea"/>
              </a:rPr>
              <a:t>在会员（代表）大会召开</a:t>
            </a:r>
            <a:r>
              <a:rPr lang="zh-CN" altLang="en-US" sz="2400" dirty="0">
                <a:solidFill>
                  <a:srgbClr val="FF0000"/>
                </a:solidFill>
                <a:latin typeface="+mn-ea"/>
              </a:rPr>
              <a:t>至少</a:t>
            </a:r>
            <a:r>
              <a:rPr lang="en-US" altLang="zh-CN" sz="2400" dirty="0">
                <a:solidFill>
                  <a:srgbClr val="FF0000"/>
                </a:solidFill>
                <a:latin typeface="+mn-ea"/>
              </a:rPr>
              <a:t>30</a:t>
            </a:r>
            <a:r>
              <a:rPr lang="zh-CN" altLang="en-US" sz="2400" dirty="0">
                <a:solidFill>
                  <a:srgbClr val="FF0000"/>
                </a:solidFill>
                <a:latin typeface="+mn-ea"/>
              </a:rPr>
              <a:t>日前</a:t>
            </a:r>
            <a:r>
              <a:rPr lang="zh-CN" altLang="en-US" sz="2400" dirty="0">
                <a:latin typeface="+mn-ea"/>
              </a:rPr>
              <a:t>（时间一般不够，可再提前），登录中国社会组织政务服务平台提交章程修订预审，召开</a:t>
            </a:r>
            <a:r>
              <a:rPr lang="zh-CN" altLang="en-US" sz="2400" dirty="0">
                <a:latin typeface="+mn-ea"/>
              </a:rPr>
              <a:t>会议时间</a:t>
            </a:r>
            <a:r>
              <a:rPr lang="zh-CN" altLang="en-US" sz="2400" dirty="0">
                <a:latin typeface="+mn-ea"/>
              </a:rPr>
              <a:t>、人数</a:t>
            </a:r>
            <a:r>
              <a:rPr lang="zh-CN" altLang="en-US" sz="2400" dirty="0">
                <a:latin typeface="+mn-ea"/>
              </a:rPr>
              <a:t>等</a:t>
            </a:r>
            <a:r>
              <a:rPr lang="zh-CN" altLang="en-US" sz="2400" dirty="0">
                <a:latin typeface="+mn-ea"/>
              </a:rPr>
              <a:t>，可</a:t>
            </a:r>
            <a:r>
              <a:rPr lang="zh-CN" altLang="en-US" sz="2400" dirty="0">
                <a:solidFill>
                  <a:srgbClr val="FF0000"/>
                </a:solidFill>
                <a:latin typeface="+mn-ea"/>
              </a:rPr>
              <a:t>预估填写</a:t>
            </a:r>
            <a:endParaRPr lang="en-US" altLang="zh-CN" sz="2400" dirty="0">
              <a:solidFill>
                <a:srgbClr val="FF0000"/>
              </a:solidFill>
              <a:latin typeface="+mn-ea"/>
            </a:endParaRPr>
          </a:p>
          <a:p>
            <a:pPr eaLnBrk="1" hangingPunct="1"/>
            <a:r>
              <a:rPr lang="zh-CN" altLang="en-US" sz="2400" dirty="0" smtClean="0">
                <a:solidFill>
                  <a:srgbClr val="FF0000"/>
                </a:solidFill>
                <a:latin typeface="+mn-ea"/>
              </a:rPr>
              <a:t>会前网上预审</a:t>
            </a:r>
            <a:r>
              <a:rPr lang="zh-CN" altLang="en-US" sz="2400" dirty="0" smtClean="0">
                <a:latin typeface="+mn-ea"/>
              </a:rPr>
              <a:t>：上</a:t>
            </a:r>
            <a:r>
              <a:rPr lang="zh-CN" altLang="en-US" sz="2400" dirty="0" smtClean="0">
                <a:latin typeface="+mn-ea"/>
              </a:rPr>
              <a:t>传</a:t>
            </a:r>
            <a:r>
              <a:rPr lang="en-US" altLang="zh-CN" sz="2400" dirty="0" smtClean="0">
                <a:solidFill>
                  <a:srgbClr val="FF0000"/>
                </a:solidFill>
                <a:latin typeface="+mn-ea"/>
              </a:rPr>
              <a:t>Word</a:t>
            </a:r>
            <a:r>
              <a:rPr lang="zh-CN" altLang="en-US" sz="2400" dirty="0" smtClean="0">
                <a:solidFill>
                  <a:srgbClr val="FF0000"/>
                </a:solidFill>
                <a:latin typeface="+mn-ea"/>
              </a:rPr>
              <a:t>版</a:t>
            </a:r>
            <a:r>
              <a:rPr lang="zh-CN" altLang="en-US" sz="2400" dirty="0" smtClean="0">
                <a:latin typeface="+mn-ea"/>
              </a:rPr>
              <a:t>，留</a:t>
            </a:r>
            <a:r>
              <a:rPr lang="zh-CN" altLang="en-US" sz="2400" dirty="0" smtClean="0">
                <a:solidFill>
                  <a:srgbClr val="FF0000"/>
                </a:solidFill>
                <a:latin typeface="+mn-ea"/>
              </a:rPr>
              <a:t>电子</a:t>
            </a:r>
            <a:r>
              <a:rPr lang="zh-CN" altLang="en-US" sz="2400" dirty="0" smtClean="0">
                <a:solidFill>
                  <a:srgbClr val="FF0000"/>
                </a:solidFill>
                <a:latin typeface="+mn-ea"/>
              </a:rPr>
              <a:t>邮箱</a:t>
            </a:r>
            <a:endParaRPr lang="en-US" altLang="zh-CN" sz="2400" dirty="0" smtClean="0">
              <a:latin typeface="+mn-ea"/>
            </a:endParaRPr>
          </a:p>
          <a:p>
            <a:pPr eaLnBrk="1" hangingPunct="1"/>
            <a:r>
              <a:rPr lang="zh-CN" altLang="en-US" sz="2400" dirty="0">
                <a:solidFill>
                  <a:srgbClr val="FF0000"/>
                </a:solidFill>
                <a:latin typeface="+mn-ea"/>
              </a:rPr>
              <a:t>会员（代表）大会审议</a:t>
            </a:r>
            <a:endParaRPr lang="en-US" altLang="zh-CN" sz="2400" dirty="0">
              <a:solidFill>
                <a:srgbClr val="FF0000"/>
              </a:solidFill>
              <a:latin typeface="+mn-ea"/>
            </a:endParaRPr>
          </a:p>
          <a:p>
            <a:r>
              <a:rPr lang="zh-CN" altLang="en-US" sz="2400" dirty="0">
                <a:solidFill>
                  <a:srgbClr val="FF0000"/>
                </a:solidFill>
                <a:latin typeface="+mn-ea"/>
              </a:rPr>
              <a:t>会后网上填报：</a:t>
            </a:r>
            <a:r>
              <a:rPr lang="zh-CN" altLang="en-US" sz="2400" dirty="0">
                <a:latin typeface="+mn-ea"/>
              </a:rPr>
              <a:t>表决通过后</a:t>
            </a:r>
            <a:r>
              <a:rPr lang="en-US" altLang="zh-CN" sz="2400" dirty="0">
                <a:solidFill>
                  <a:srgbClr val="FF0000"/>
                </a:solidFill>
                <a:latin typeface="+mn-ea"/>
              </a:rPr>
              <a:t>30</a:t>
            </a:r>
            <a:r>
              <a:rPr lang="zh-CN" altLang="en-US" sz="2400" dirty="0">
                <a:solidFill>
                  <a:srgbClr val="FF0000"/>
                </a:solidFill>
                <a:latin typeface="+mn-ea"/>
              </a:rPr>
              <a:t>日内</a:t>
            </a:r>
            <a:r>
              <a:rPr lang="zh-CN" altLang="en-US" sz="2400" dirty="0">
                <a:latin typeface="+mn-ea"/>
              </a:rPr>
              <a:t>，登录中国</a:t>
            </a:r>
            <a:r>
              <a:rPr lang="zh-CN" altLang="en-US" sz="2400" dirty="0">
                <a:latin typeface="+mn-ea"/>
              </a:rPr>
              <a:t>社会组织</a:t>
            </a:r>
            <a:r>
              <a:rPr lang="zh-CN" altLang="en-US" sz="2400" dirty="0">
                <a:latin typeface="+mn-ea"/>
              </a:rPr>
              <a:t>政务服务平台填报</a:t>
            </a:r>
            <a:r>
              <a:rPr lang="zh-CN" altLang="en-US" sz="2400" dirty="0">
                <a:latin typeface="+mn-ea"/>
              </a:rPr>
              <a:t>修改</a:t>
            </a:r>
            <a:r>
              <a:rPr lang="zh-CN" altLang="en-US" sz="2400" dirty="0">
                <a:latin typeface="+mn-ea"/>
              </a:rPr>
              <a:t>完善</a:t>
            </a:r>
            <a:r>
              <a:rPr lang="zh-CN" altLang="en-US" sz="2400" dirty="0">
                <a:latin typeface="+mn-ea"/>
              </a:rPr>
              <a:t>的</a:t>
            </a:r>
            <a:r>
              <a:rPr lang="zh-CN" altLang="en-US" sz="2400" dirty="0">
                <a:latin typeface="+mn-ea"/>
              </a:rPr>
              <a:t>信息</a:t>
            </a:r>
            <a:endParaRPr lang="en-US" altLang="zh-CN" sz="2400" dirty="0">
              <a:latin typeface="+mn-ea"/>
            </a:endParaRPr>
          </a:p>
          <a:p>
            <a:r>
              <a:rPr lang="zh-CN" altLang="en-US" sz="2400" dirty="0">
                <a:solidFill>
                  <a:srgbClr val="FF0000"/>
                </a:solidFill>
                <a:latin typeface="+mn-ea"/>
              </a:rPr>
              <a:t>会后网上</a:t>
            </a:r>
            <a:r>
              <a:rPr lang="zh-CN" altLang="en-US" sz="2400" dirty="0" smtClean="0">
                <a:solidFill>
                  <a:srgbClr val="FF0000"/>
                </a:solidFill>
                <a:latin typeface="+mn-ea"/>
              </a:rPr>
              <a:t>预审</a:t>
            </a:r>
            <a:endParaRPr lang="en-US" altLang="zh-CN" sz="2400" dirty="0">
              <a:solidFill>
                <a:srgbClr val="FF0000"/>
              </a:solidFill>
              <a:latin typeface="+mn-ea"/>
            </a:endParaRPr>
          </a:p>
          <a:p>
            <a:r>
              <a:rPr lang="zh-CN" altLang="en-US" sz="2400" dirty="0" smtClean="0">
                <a:solidFill>
                  <a:srgbClr val="FF0000"/>
                </a:solidFill>
                <a:latin typeface="+mn-ea"/>
              </a:rPr>
              <a:t>业务主管单位盖章</a:t>
            </a:r>
            <a:r>
              <a:rPr lang="zh-CN" altLang="en-US" sz="2400" dirty="0" smtClean="0">
                <a:latin typeface="+mn-ea"/>
              </a:rPr>
              <a:t>：向</a:t>
            </a:r>
            <a:r>
              <a:rPr lang="zh-CN" altLang="en-US" sz="2400" dirty="0" smtClean="0">
                <a:latin typeface="+mn-ea"/>
              </a:rPr>
              <a:t>中国科协</a:t>
            </a:r>
            <a:r>
              <a:rPr lang="zh-CN" altLang="en-US" sz="2400" dirty="0" smtClean="0">
                <a:latin typeface="+mn-ea"/>
              </a:rPr>
              <a:t>提交打印材料</a:t>
            </a:r>
            <a:r>
              <a:rPr lang="zh-CN" altLang="en-US" sz="2400" dirty="0" smtClean="0">
                <a:latin typeface="+mn-ea"/>
              </a:rPr>
              <a:t>，审批通过后</a:t>
            </a:r>
            <a:r>
              <a:rPr lang="zh-CN" altLang="en-US" sz="2400" dirty="0" smtClean="0">
                <a:latin typeface="+mn-ea"/>
              </a:rPr>
              <a:t>，到</a:t>
            </a:r>
            <a:r>
              <a:rPr lang="zh-CN" altLang="en-US" sz="2400" dirty="0" smtClean="0">
                <a:latin typeface="+mn-ea"/>
              </a:rPr>
              <a:t>中国科协办理相关手续</a:t>
            </a:r>
            <a:endParaRPr lang="en-US" altLang="zh-CN" sz="2400" dirty="0" smtClean="0">
              <a:latin typeface="+mn-ea"/>
            </a:endParaRPr>
          </a:p>
          <a:p>
            <a:r>
              <a:rPr lang="zh-CN" altLang="en-US" sz="2400" dirty="0">
                <a:solidFill>
                  <a:srgbClr val="FF0000"/>
                </a:solidFill>
                <a:latin typeface="+mn-ea"/>
              </a:rPr>
              <a:t>民政部章程核准</a:t>
            </a:r>
            <a:r>
              <a:rPr lang="zh-CN" altLang="en-US" sz="2400" dirty="0">
                <a:latin typeface="+mn-ea"/>
              </a:rPr>
              <a:t>：携带</a:t>
            </a:r>
            <a:r>
              <a:rPr lang="zh-CN" altLang="en-US" sz="2400" dirty="0">
                <a:latin typeface="+mn-ea"/>
              </a:rPr>
              <a:t>网上申请材料原件一份，到民政部社会组织服务大厅办理</a:t>
            </a:r>
            <a:r>
              <a:rPr lang="zh-CN" altLang="en-US" sz="2400" dirty="0">
                <a:latin typeface="+mn-ea"/>
              </a:rPr>
              <a:t>手续，</a:t>
            </a:r>
            <a:r>
              <a:rPr lang="zh-CN" altLang="en-US" sz="2400" dirty="0">
                <a:latin typeface="+mn-ea"/>
              </a:rPr>
              <a:t>作出核准通知</a:t>
            </a:r>
            <a:r>
              <a:rPr lang="zh-CN" altLang="en-US" sz="2400" dirty="0">
                <a:latin typeface="+mn-ea"/>
              </a:rPr>
              <a:t>。</a:t>
            </a:r>
            <a:endParaRPr lang="en-US" altLang="zh-CN" sz="2400" dirty="0">
              <a:latin typeface="+mn-ea"/>
            </a:endParaRPr>
          </a:p>
          <a:p>
            <a:r>
              <a:rPr lang="zh-CN" altLang="en-US" sz="2400" dirty="0">
                <a:solidFill>
                  <a:srgbClr val="FF0000"/>
                </a:solidFill>
                <a:latin typeface="+mn-ea"/>
              </a:rPr>
              <a:t>业务主管</a:t>
            </a:r>
            <a:r>
              <a:rPr lang="zh-CN" altLang="en-US" sz="2400" dirty="0" smtClean="0">
                <a:solidFill>
                  <a:srgbClr val="FF0000"/>
                </a:solidFill>
                <a:latin typeface="+mn-ea"/>
              </a:rPr>
              <a:t>单位</a:t>
            </a:r>
            <a:r>
              <a:rPr lang="zh-CN" altLang="en-US" sz="2400" dirty="0">
                <a:solidFill>
                  <a:srgbClr val="FF0000"/>
                </a:solidFill>
                <a:latin typeface="+mn-ea"/>
              </a:rPr>
              <a:t>存档</a:t>
            </a:r>
            <a:r>
              <a:rPr lang="zh-CN" altLang="en-US" sz="2400" dirty="0" smtClean="0">
                <a:solidFill>
                  <a:srgbClr val="FF0000"/>
                </a:solidFill>
                <a:latin typeface="+mn-ea"/>
              </a:rPr>
              <a:t>：</a:t>
            </a:r>
            <a:r>
              <a:rPr lang="zh-CN" altLang="en-US" sz="2400" dirty="0" smtClean="0">
                <a:latin typeface="+mn-ea"/>
              </a:rPr>
              <a:t>将</a:t>
            </a:r>
            <a:r>
              <a:rPr lang="zh-CN" altLang="en-US" sz="2400" dirty="0" smtClean="0">
                <a:latin typeface="+mn-ea"/>
              </a:rPr>
              <a:t>民政部</a:t>
            </a:r>
            <a:r>
              <a:rPr lang="en-US" altLang="zh-CN" sz="2400" dirty="0" smtClean="0">
                <a:latin typeface="+mn-ea"/>
              </a:rPr>
              <a:t>《</a:t>
            </a:r>
            <a:r>
              <a:rPr lang="zh-CN" altLang="en-US" sz="2400" dirty="0" smtClean="0">
                <a:latin typeface="+mn-ea"/>
              </a:rPr>
              <a:t>社会团体章程核准通知书</a:t>
            </a:r>
            <a:r>
              <a:rPr lang="en-US" altLang="zh-CN" sz="2400" dirty="0" smtClean="0">
                <a:latin typeface="+mn-ea"/>
              </a:rPr>
              <a:t>》</a:t>
            </a:r>
            <a:r>
              <a:rPr lang="zh-CN" altLang="en-US" sz="2400" dirty="0" smtClean="0">
                <a:latin typeface="+mn-ea"/>
              </a:rPr>
              <a:t>扫描件报中国科协存档</a:t>
            </a:r>
            <a:endParaRPr lang="zh-CN" altLang="en-US" sz="2400" dirty="0" smtClean="0">
              <a:latin typeface="+mn-e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p:txBody>
          <a:bodyPr/>
          <a:lstStyle/>
          <a:p>
            <a:pPr algn="l" eaLnBrk="1" hangingPunct="1"/>
            <a:r>
              <a:rPr lang="zh-CN" altLang="en-US" sz="3000" dirty="0" smtClean="0">
                <a:latin typeface="黑体" panose="02010609060101010101" pitchFamily="49" charset="-122"/>
                <a:ea typeface="黑体" panose="02010609060101010101" pitchFamily="49" charset="-122"/>
              </a:rPr>
              <a:t>注意事项：</a:t>
            </a:r>
            <a:endParaRPr lang="zh-CN" altLang="en-US" sz="3000" dirty="0" smtClean="0">
              <a:latin typeface="黑体" panose="02010609060101010101" pitchFamily="49" charset="-122"/>
              <a:ea typeface="黑体" panose="02010609060101010101" pitchFamily="49" charset="-122"/>
            </a:endParaRPr>
          </a:p>
        </p:txBody>
      </p:sp>
      <p:sp>
        <p:nvSpPr>
          <p:cNvPr id="174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 name="圆角矩形 3"/>
          <p:cNvSpPr/>
          <p:nvPr/>
        </p:nvSpPr>
        <p:spPr>
          <a:xfrm>
            <a:off x="467995" y="1412240"/>
            <a:ext cx="8218806" cy="4780280"/>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lnSpc>
                <a:spcPct val="130000"/>
              </a:lnSpc>
              <a:defRPr/>
            </a:pPr>
            <a:r>
              <a:rPr lang="en-US" altLang="zh-CN" sz="2400" noProof="1" smtClean="0">
                <a:latin typeface="+mn-ea"/>
              </a:rPr>
              <a:t>4</a:t>
            </a:r>
            <a:r>
              <a:rPr lang="zh-CN" altLang="en-US" sz="2400" noProof="1" smtClean="0">
                <a:latin typeface="+mn-ea"/>
              </a:rPr>
              <a:t>、</a:t>
            </a:r>
            <a:r>
              <a:rPr lang="zh-CN" altLang="en-US" sz="2400" noProof="1">
                <a:latin typeface="+mn-ea"/>
              </a:rPr>
              <a:t>大会议程必备</a:t>
            </a:r>
            <a:r>
              <a:rPr lang="zh-CN" altLang="en-US" sz="2400" noProof="1" smtClean="0">
                <a:latin typeface="+mn-ea"/>
              </a:rPr>
              <a:t>内容</a:t>
            </a:r>
            <a:endParaRPr lang="en-US" altLang="zh-CN" sz="2400" noProof="1" smtClean="0">
              <a:latin typeface="+mn-ea"/>
            </a:endParaRPr>
          </a:p>
          <a:p>
            <a:pPr marL="800100" lvl="1" indent="-342900" fontAlgn="auto">
              <a:lnSpc>
                <a:spcPct val="130000"/>
              </a:lnSpc>
              <a:buFont typeface="Wingdings" panose="05000000000000000000" pitchFamily="2" charset="2"/>
              <a:buChar char="Ø"/>
              <a:defRPr/>
            </a:pPr>
            <a:r>
              <a:rPr lang="zh-CN" altLang="en-US" sz="2400" noProof="1" smtClean="0">
                <a:latin typeface="+mn-ea"/>
              </a:rPr>
              <a:t>会费</a:t>
            </a:r>
            <a:r>
              <a:rPr lang="zh-CN" altLang="en-US" sz="2400" noProof="1">
                <a:latin typeface="+mn-ea"/>
              </a:rPr>
              <a:t>标准</a:t>
            </a:r>
            <a:r>
              <a:rPr lang="zh-CN" altLang="en-US" sz="2400" noProof="1">
                <a:solidFill>
                  <a:schemeClr val="tx1"/>
                </a:solidFill>
                <a:latin typeface="+mn-ea"/>
              </a:rPr>
              <a:t>（</a:t>
            </a:r>
            <a:r>
              <a:rPr lang="zh-CN" altLang="en-US" sz="2400" noProof="1">
                <a:solidFill>
                  <a:srgbClr val="FF0000"/>
                </a:solidFill>
                <a:latin typeface="+mn-ea"/>
              </a:rPr>
              <a:t>无记名投票</a:t>
            </a:r>
            <a:r>
              <a:rPr lang="zh-CN" altLang="en-US" sz="2400" noProof="1" smtClean="0">
                <a:solidFill>
                  <a:srgbClr val="FF0000"/>
                </a:solidFill>
                <a:latin typeface="+mn-ea"/>
              </a:rPr>
              <a:t>、不能浮动</a:t>
            </a:r>
            <a:r>
              <a:rPr lang="zh-CN" altLang="en-US" sz="2400" noProof="1" smtClean="0">
                <a:solidFill>
                  <a:schemeClr val="tx1"/>
                </a:solidFill>
                <a:latin typeface="+mn-ea"/>
              </a:rPr>
              <a:t>）</a:t>
            </a:r>
            <a:endParaRPr lang="en-US" altLang="zh-CN" sz="2400" noProof="1" smtClean="0">
              <a:solidFill>
                <a:schemeClr val="tx1"/>
              </a:solidFill>
              <a:latin typeface="+mn-ea"/>
            </a:endParaRPr>
          </a:p>
          <a:p>
            <a:pPr marL="800100" lvl="1" indent="-342900" fontAlgn="auto">
              <a:lnSpc>
                <a:spcPct val="130000"/>
              </a:lnSpc>
              <a:buFont typeface="Wingdings" panose="05000000000000000000" pitchFamily="2" charset="2"/>
              <a:buChar char="Ø"/>
              <a:defRPr/>
            </a:pPr>
            <a:r>
              <a:rPr lang="zh-CN" altLang="en-US" sz="2400" noProof="1" smtClean="0">
                <a:latin typeface="+mn-ea"/>
              </a:rPr>
              <a:t>章程修订（</a:t>
            </a:r>
            <a:r>
              <a:rPr lang="zh-CN" altLang="en-US" sz="2400" noProof="1" smtClean="0">
                <a:solidFill>
                  <a:srgbClr val="FF0000"/>
                </a:solidFill>
                <a:latin typeface="+mn-ea"/>
              </a:rPr>
              <a:t>不得以鼓掌方式表决、</a:t>
            </a:r>
            <a:r>
              <a:rPr lang="en-US" altLang="zh-CN" sz="2400" noProof="1" smtClean="0">
                <a:solidFill>
                  <a:srgbClr val="FF0000"/>
                </a:solidFill>
                <a:latin typeface="+mn-ea"/>
              </a:rPr>
              <a:t>2/3</a:t>
            </a:r>
            <a:r>
              <a:rPr lang="zh-CN" altLang="en-US" sz="2400" noProof="1" smtClean="0">
                <a:solidFill>
                  <a:srgbClr val="FF0000"/>
                </a:solidFill>
                <a:latin typeface="+mn-ea"/>
              </a:rPr>
              <a:t>以上通过</a:t>
            </a:r>
            <a:r>
              <a:rPr lang="zh-CN" altLang="en-US" sz="2400" noProof="1" smtClean="0">
                <a:latin typeface="+mn-ea"/>
              </a:rPr>
              <a:t>）</a:t>
            </a:r>
            <a:endParaRPr lang="en-US" altLang="zh-CN" sz="2400" noProof="1" smtClean="0">
              <a:latin typeface="+mn-ea"/>
            </a:endParaRPr>
          </a:p>
          <a:p>
            <a:pPr marL="800100" lvl="1" indent="-342900" fontAlgn="auto">
              <a:lnSpc>
                <a:spcPct val="130000"/>
              </a:lnSpc>
              <a:buFont typeface="Wingdings" panose="05000000000000000000" pitchFamily="2" charset="2"/>
              <a:buChar char="Ø"/>
              <a:defRPr/>
            </a:pPr>
            <a:r>
              <a:rPr lang="zh-CN" altLang="en-US" sz="2400" noProof="1" smtClean="0">
                <a:latin typeface="+mn-ea"/>
              </a:rPr>
              <a:t>理事会工作报告</a:t>
            </a:r>
            <a:endParaRPr lang="en-US" altLang="zh-CN" sz="2400" noProof="1" smtClean="0">
              <a:latin typeface="+mn-ea"/>
            </a:endParaRPr>
          </a:p>
          <a:p>
            <a:pPr marL="800100" lvl="1" indent="-342900">
              <a:lnSpc>
                <a:spcPct val="130000"/>
              </a:lnSpc>
              <a:buFont typeface="Wingdings" panose="05000000000000000000" pitchFamily="2" charset="2"/>
              <a:buChar char="Ø"/>
              <a:defRPr/>
            </a:pPr>
            <a:r>
              <a:rPr lang="zh-CN" altLang="en-US" sz="2400" noProof="1">
                <a:latin typeface="+mn-ea"/>
              </a:rPr>
              <a:t>监事会工作报告</a:t>
            </a:r>
            <a:endParaRPr lang="en-US" altLang="zh-CN" sz="2400" noProof="1">
              <a:latin typeface="+mn-ea"/>
            </a:endParaRPr>
          </a:p>
          <a:p>
            <a:pPr marL="800100" lvl="1" indent="-342900" fontAlgn="auto">
              <a:lnSpc>
                <a:spcPct val="130000"/>
              </a:lnSpc>
              <a:buFont typeface="Wingdings" panose="05000000000000000000" pitchFamily="2" charset="2"/>
              <a:buChar char="Ø"/>
              <a:defRPr/>
            </a:pPr>
            <a:r>
              <a:rPr lang="zh-CN" altLang="en-US" sz="2400" noProof="1" smtClean="0">
                <a:latin typeface="+mn-ea"/>
              </a:rPr>
              <a:t>财务报告</a:t>
            </a:r>
            <a:endParaRPr lang="en-US" altLang="zh-CN" sz="2400" noProof="1" smtClean="0">
              <a:latin typeface="+mn-ea"/>
            </a:endParaRPr>
          </a:p>
          <a:p>
            <a:pPr marL="800100" lvl="1" indent="-342900" fontAlgn="auto">
              <a:lnSpc>
                <a:spcPct val="130000"/>
              </a:lnSpc>
              <a:buFont typeface="Wingdings" panose="05000000000000000000" pitchFamily="2" charset="2"/>
              <a:buChar char="Ø"/>
              <a:defRPr/>
            </a:pPr>
            <a:r>
              <a:rPr lang="zh-CN" altLang="en-US" sz="2400" noProof="1" smtClean="0">
                <a:latin typeface="+mn-ea"/>
              </a:rPr>
              <a:t>选举理事会和监事会</a:t>
            </a:r>
            <a:endParaRPr lang="en-US" altLang="zh-CN" sz="2400" noProof="1" smtClean="0">
              <a:latin typeface="+mn-ea"/>
            </a:endParaRPr>
          </a:p>
          <a:p>
            <a:pPr marL="800100" lvl="1" indent="-342900" fontAlgn="auto">
              <a:lnSpc>
                <a:spcPct val="130000"/>
              </a:lnSpc>
              <a:buFont typeface="Wingdings" panose="05000000000000000000" pitchFamily="2" charset="2"/>
              <a:buChar char="Ø"/>
              <a:defRPr/>
            </a:pPr>
            <a:r>
              <a:rPr lang="zh-CN" altLang="en-US" sz="2400" noProof="1" smtClean="0">
                <a:latin typeface="+mn-ea"/>
              </a:rPr>
              <a:t>其他</a:t>
            </a:r>
            <a:r>
              <a:rPr lang="zh-CN" altLang="en-US" sz="2400" noProof="1">
                <a:latin typeface="+mn-ea"/>
              </a:rPr>
              <a:t>内容由学会自行</a:t>
            </a:r>
            <a:r>
              <a:rPr lang="zh-CN" altLang="en-US" sz="2400" noProof="1" smtClean="0">
                <a:latin typeface="+mn-ea"/>
              </a:rPr>
              <a:t>设置</a:t>
            </a:r>
            <a:endParaRPr lang="zh-CN" altLang="en-US" sz="2400" noProof="1">
              <a:latin typeface="+mn-ea"/>
            </a:endParaRPr>
          </a:p>
          <a:p>
            <a:pPr fontAlgn="auto">
              <a:defRPr/>
            </a:pPr>
            <a:endParaRPr lang="zh-CN" altLang="en-US" sz="2400" noProof="1">
              <a:latin typeface="仿宋_GB2312" panose="02010609030101010101" pitchFamily="49" charset="-122"/>
              <a:ea typeface="仿宋_GB2312" panose="02010609030101010101" pitchFamily="49" charset="-122"/>
            </a:endParaRPr>
          </a:p>
          <a:p>
            <a:pPr fontAlgn="auto">
              <a:defRPr/>
            </a:pPr>
            <a:endParaRPr lang="zh-CN" altLang="en-US" sz="2400" noProof="1">
              <a:solidFill>
                <a:schemeClr val="tx1"/>
              </a:solidFill>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noChangeArrowheads="1"/>
          </p:cNvSpPr>
          <p:nvPr>
            <p:ph type="title"/>
          </p:nvPr>
        </p:nvSpPr>
        <p:spPr/>
        <p:txBody>
          <a:bodyPr/>
          <a:lstStyle/>
          <a:p>
            <a:pPr eaLnBrk="1" hangingPunct="1"/>
            <a:r>
              <a:rPr lang="zh-CN" altLang="en-US" dirty="0" smtClean="0">
                <a:latin typeface="黑体" panose="02010609060101010101" pitchFamily="49" charset="-122"/>
                <a:ea typeface="黑体" panose="02010609060101010101" pitchFamily="49" charset="-122"/>
              </a:rPr>
              <a:t>第一次</a:t>
            </a:r>
            <a:r>
              <a:rPr lang="zh-CN" altLang="en-US" dirty="0" smtClean="0">
                <a:latin typeface="黑体" panose="02010609060101010101" pitchFamily="49" charset="-122"/>
                <a:ea typeface="黑体" panose="02010609060101010101" pitchFamily="49" charset="-122"/>
              </a:rPr>
              <a:t>理事会</a:t>
            </a:r>
            <a:endParaRPr lang="zh-CN" altLang="en-US" dirty="0" smtClean="0">
              <a:latin typeface="黑体" panose="02010609060101010101" pitchFamily="49" charset="-122"/>
              <a:ea typeface="黑体" panose="02010609060101010101" pitchFamily="49" charset="-122"/>
            </a:endParaRPr>
          </a:p>
        </p:txBody>
      </p:sp>
      <p:sp>
        <p:nvSpPr>
          <p:cNvPr id="25603" name="内容占位符 2"/>
          <p:cNvSpPr>
            <a:spLocks noGrp="1" noChangeArrowheads="1"/>
          </p:cNvSpPr>
          <p:nvPr>
            <p:ph idx="1"/>
          </p:nvPr>
        </p:nvSpPr>
        <p:spPr>
          <a:xfrm>
            <a:off x="1115712" y="1412832"/>
            <a:ext cx="6984582" cy="2819400"/>
          </a:xfrm>
        </p:spPr>
        <p:txBody>
          <a:bodyPr>
            <a:normAutofit/>
          </a:bodyPr>
          <a:lstStyle/>
          <a:p>
            <a:pPr eaLnBrk="1" hangingPunct="1">
              <a:lnSpc>
                <a:spcPct val="90000"/>
              </a:lnSpc>
              <a:buFont typeface="Wingdings" panose="05000000000000000000" pitchFamily="2" charset="2"/>
              <a:buChar char="Ø"/>
            </a:pPr>
            <a:r>
              <a:rPr lang="zh-CN" altLang="en-US" sz="2800" dirty="0" smtClean="0"/>
              <a:t>选举学会负责人</a:t>
            </a:r>
            <a:endParaRPr lang="zh-CN" altLang="en-US" sz="2800" dirty="0" smtClean="0"/>
          </a:p>
          <a:p>
            <a:pPr eaLnBrk="1" hangingPunct="1">
              <a:lnSpc>
                <a:spcPct val="90000"/>
              </a:lnSpc>
              <a:buFont typeface="Wingdings" panose="05000000000000000000" pitchFamily="2" charset="2"/>
              <a:buChar char="Ø"/>
            </a:pPr>
            <a:r>
              <a:rPr lang="zh-CN" altLang="en-US" sz="2800" dirty="0" smtClean="0"/>
              <a:t>聘任秘书长</a:t>
            </a:r>
            <a:endParaRPr lang="zh-CN" altLang="en-US" sz="2800" dirty="0" smtClean="0"/>
          </a:p>
          <a:p>
            <a:pPr eaLnBrk="1" hangingPunct="1">
              <a:lnSpc>
                <a:spcPct val="90000"/>
              </a:lnSpc>
              <a:buFont typeface="Wingdings" panose="05000000000000000000" pitchFamily="2" charset="2"/>
              <a:buChar char="Ø"/>
            </a:pPr>
            <a:r>
              <a:rPr lang="zh-CN" altLang="en-US" sz="2800" dirty="0" smtClean="0"/>
              <a:t>决定学会</a:t>
            </a:r>
            <a:r>
              <a:rPr lang="zh-CN" altLang="en-US" sz="2800" dirty="0" smtClean="0"/>
              <a:t>法定代表人</a:t>
            </a:r>
            <a:r>
              <a:rPr lang="zh-CN" altLang="en-US" sz="2800" dirty="0" smtClean="0">
                <a:solidFill>
                  <a:srgbClr val="FF0000"/>
                </a:solidFill>
              </a:rPr>
              <a:t>（如果理事长不能当</a:t>
            </a:r>
            <a:r>
              <a:rPr lang="zh-CN" altLang="en-US" sz="2800" dirty="0" smtClean="0">
                <a:solidFill>
                  <a:srgbClr val="FF0000"/>
                </a:solidFill>
              </a:rPr>
              <a:t>法定代表人</a:t>
            </a:r>
            <a:r>
              <a:rPr lang="zh-CN" altLang="en-US" sz="2800" dirty="0" smtClean="0">
                <a:solidFill>
                  <a:srgbClr val="FF0000"/>
                </a:solidFill>
              </a:rPr>
              <a:t>）</a:t>
            </a:r>
            <a:endParaRPr lang="zh-CN" altLang="en-US" sz="2800" dirty="0" smtClean="0">
              <a:solidFill>
                <a:srgbClr val="FF0000"/>
              </a:solidFill>
            </a:endParaRPr>
          </a:p>
          <a:p>
            <a:pPr eaLnBrk="1" hangingPunct="1">
              <a:lnSpc>
                <a:spcPct val="90000"/>
              </a:lnSpc>
              <a:buFont typeface="Wingdings" panose="05000000000000000000" pitchFamily="2" charset="2"/>
              <a:buChar char="Ø"/>
            </a:pPr>
            <a:r>
              <a:rPr lang="zh-CN" altLang="en-US" sz="2800" dirty="0" smtClean="0"/>
              <a:t>其他重要事项等</a:t>
            </a:r>
            <a:endParaRPr lang="zh-CN" altLang="en-US" sz="2800" dirty="0" smtClean="0"/>
          </a:p>
        </p:txBody>
      </p:sp>
      <p:sp>
        <p:nvSpPr>
          <p:cNvPr id="25604" name="TextBox 1"/>
          <p:cNvSpPr txBox="1">
            <a:spLocks noChangeArrowheads="1"/>
          </p:cNvSpPr>
          <p:nvPr/>
        </p:nvSpPr>
        <p:spPr bwMode="auto">
          <a:xfrm>
            <a:off x="609599" y="5852964"/>
            <a:ext cx="5904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3600" dirty="0">
                <a:solidFill>
                  <a:schemeClr val="accent1"/>
                </a:solidFill>
                <a:latin typeface="黑体" panose="02010609060101010101" pitchFamily="49" charset="-122"/>
                <a:ea typeface="黑体" panose="02010609060101010101" pitchFamily="49" charset="-122"/>
                <a:cs typeface="+mj-cs"/>
              </a:rPr>
              <a:t>第一次</a:t>
            </a:r>
            <a:r>
              <a:rPr lang="zh-CN" altLang="en-US" sz="3600" dirty="0" smtClean="0">
                <a:solidFill>
                  <a:schemeClr val="accent1"/>
                </a:solidFill>
                <a:latin typeface="黑体" panose="02010609060101010101" pitchFamily="49" charset="-122"/>
                <a:ea typeface="黑体" panose="02010609060101010101" pitchFamily="49" charset="-122"/>
                <a:cs typeface="+mj-cs"/>
              </a:rPr>
              <a:t>党委会（党委换届）</a:t>
            </a:r>
            <a:endParaRPr lang="zh-CN" altLang="en-US" sz="3600" dirty="0">
              <a:solidFill>
                <a:schemeClr val="accent1"/>
              </a:solidFill>
              <a:latin typeface="黑体" panose="02010609060101010101" pitchFamily="49" charset="-122"/>
              <a:ea typeface="黑体" panose="02010609060101010101" pitchFamily="49" charset="-122"/>
              <a:cs typeface="+mj-cs"/>
            </a:endParaRPr>
          </a:p>
        </p:txBody>
      </p:sp>
      <p:sp>
        <p:nvSpPr>
          <p:cNvPr id="25605" name="TextBox 4"/>
          <p:cNvSpPr txBox="1">
            <a:spLocks noChangeArrowheads="1"/>
          </p:cNvSpPr>
          <p:nvPr/>
        </p:nvSpPr>
        <p:spPr bwMode="auto">
          <a:xfrm>
            <a:off x="609599" y="3874298"/>
            <a:ext cx="6216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3600" dirty="0">
                <a:solidFill>
                  <a:schemeClr val="accent1"/>
                </a:solidFill>
                <a:latin typeface="黑体" panose="02010609060101010101" pitchFamily="49" charset="-122"/>
                <a:ea typeface="黑体" panose="02010609060101010101" pitchFamily="49" charset="-122"/>
                <a:cs typeface="+mj-cs"/>
              </a:rPr>
              <a:t>第一次</a:t>
            </a:r>
            <a:r>
              <a:rPr lang="zh-CN" altLang="en-US" sz="3600" dirty="0" smtClean="0">
                <a:solidFill>
                  <a:schemeClr val="accent1"/>
                </a:solidFill>
                <a:latin typeface="黑体" panose="02010609060101010101" pitchFamily="49" charset="-122"/>
                <a:ea typeface="黑体" panose="02010609060101010101" pitchFamily="49" charset="-122"/>
                <a:cs typeface="+mj-cs"/>
              </a:rPr>
              <a:t>监事会</a:t>
            </a:r>
            <a:endParaRPr lang="en-US" altLang="zh-CN" sz="3600" dirty="0" smtClean="0">
              <a:solidFill>
                <a:schemeClr val="accent1"/>
              </a:solidFill>
              <a:latin typeface="黑体" panose="02010609060101010101" pitchFamily="49" charset="-122"/>
              <a:ea typeface="黑体" panose="02010609060101010101" pitchFamily="49" charset="-122"/>
              <a:cs typeface="+mj-cs"/>
            </a:endParaRPr>
          </a:p>
        </p:txBody>
      </p:sp>
      <p:sp>
        <p:nvSpPr>
          <p:cNvPr id="6" name="内容占位符 2"/>
          <p:cNvSpPr txBox="1">
            <a:spLocks noChangeArrowheads="1"/>
          </p:cNvSpPr>
          <p:nvPr/>
        </p:nvSpPr>
        <p:spPr>
          <a:xfrm>
            <a:off x="1259724" y="4710631"/>
            <a:ext cx="6984582" cy="10878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pPr>
              <a:lnSpc>
                <a:spcPct val="90000"/>
              </a:lnSpc>
              <a:buFont typeface="Wingdings" panose="05000000000000000000" pitchFamily="2" charset="2"/>
              <a:buChar char="Ø"/>
            </a:pPr>
            <a:r>
              <a:rPr lang="zh-CN" altLang="en-US" sz="2800" dirty="0"/>
              <a:t>选举监事长、副监事长</a:t>
            </a:r>
            <a:endParaRPr lang="zh-CN" altLang="en-US" sz="2800" dirty="0"/>
          </a:p>
          <a:p>
            <a:pPr>
              <a:lnSpc>
                <a:spcPct val="90000"/>
              </a:lnSpc>
              <a:buFont typeface="Wingdings" panose="05000000000000000000" pitchFamily="2" charset="2"/>
              <a:buChar char="Ø"/>
            </a:pPr>
            <a:r>
              <a:rPr lang="zh-CN" altLang="en-US" sz="2800" dirty="0" smtClean="0"/>
              <a:t>其他事项等</a:t>
            </a:r>
            <a:endParaRPr lang="en-US" altLang="zh-CN" sz="2800" dirty="0" smtClean="0"/>
          </a:p>
          <a:p>
            <a:pPr>
              <a:lnSpc>
                <a:spcPct val="90000"/>
              </a:lnSpc>
              <a:buFont typeface="Wingdings" panose="05000000000000000000" pitchFamily="2" charset="2"/>
              <a:buChar char="Ø"/>
            </a:pPr>
            <a:endParaRPr lang="zh-CN" alt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09600"/>
            <a:ext cx="7922730" cy="1320800"/>
          </a:xfrm>
        </p:spPr>
        <p:txBody>
          <a:bodyPr/>
          <a:lstStyle/>
          <a:p>
            <a:r>
              <a:rPr lang="zh-CN" altLang="zh-CN" dirty="0"/>
              <a:t>填报流程</a:t>
            </a:r>
            <a:endParaRPr lang="zh-CN" altLang="en-US" dirty="0"/>
          </a:p>
        </p:txBody>
      </p:sp>
      <p:sp>
        <p:nvSpPr>
          <p:cNvPr id="3" name="内容占位符 2"/>
          <p:cNvSpPr>
            <a:spLocks noGrp="1"/>
          </p:cNvSpPr>
          <p:nvPr>
            <p:ph idx="1"/>
          </p:nvPr>
        </p:nvSpPr>
        <p:spPr>
          <a:xfrm>
            <a:off x="467658" y="1412832"/>
            <a:ext cx="7922731" cy="5040420"/>
          </a:xfrm>
        </p:spPr>
        <p:txBody>
          <a:bodyPr>
            <a:noAutofit/>
          </a:bodyPr>
          <a:lstStyle/>
          <a:p>
            <a:pPr hangingPunct="0">
              <a:lnSpc>
                <a:spcPct val="150000"/>
              </a:lnSpc>
            </a:pPr>
            <a:r>
              <a:rPr lang="en-US" altLang="zh-CN" sz="2400" dirty="0"/>
              <a:t>3.</a:t>
            </a:r>
            <a:r>
              <a:rPr lang="zh-CN" altLang="zh-CN" sz="2400" dirty="0"/>
              <a:t>在</a:t>
            </a:r>
            <a:r>
              <a:rPr lang="en-US" altLang="zh-CN" sz="2400" dirty="0"/>
              <a:t>2020</a:t>
            </a:r>
            <a:r>
              <a:rPr lang="zh-CN" altLang="zh-CN" sz="2400" dirty="0"/>
              <a:t>年度检查中，收到民政部社会组织管理局《社会团体年度检查整改通知书》或《社会团体年度检查改进建议书》</a:t>
            </a:r>
            <a:r>
              <a:rPr lang="zh-CN" altLang="zh-CN" sz="2400" dirty="0" smtClean="0"/>
              <a:t>的，将</a:t>
            </a:r>
            <a:r>
              <a:rPr lang="en-US" altLang="zh-CN" sz="2400" dirty="0"/>
              <a:t>2020</a:t>
            </a:r>
            <a:r>
              <a:rPr lang="zh-CN" altLang="zh-CN" sz="2400" dirty="0"/>
              <a:t>年度年检问题改进情况（一式两份，加盖学会印章），与年检材料一并报送。</a:t>
            </a:r>
            <a:endParaRPr lang="zh-CN" altLang="zh-CN" sz="2400" dirty="0"/>
          </a:p>
          <a:p>
            <a:pPr hangingPunct="0">
              <a:lnSpc>
                <a:spcPct val="150000"/>
              </a:lnSpc>
            </a:pPr>
            <a:r>
              <a:rPr lang="en-US" altLang="zh-CN" sz="2400" dirty="0" smtClean="0"/>
              <a:t>4.</a:t>
            </a:r>
            <a:r>
              <a:rPr lang="zh-CN" altLang="zh-CN" sz="2400" dirty="0" smtClean="0"/>
              <a:t>不</a:t>
            </a:r>
            <a:r>
              <a:rPr lang="zh-CN" altLang="zh-CN" sz="2400" dirty="0"/>
              <a:t>需要提交审计报告</a:t>
            </a:r>
            <a:r>
              <a:rPr lang="zh-CN" altLang="zh-CN" sz="2400" dirty="0" smtClean="0"/>
              <a:t>。</a:t>
            </a:r>
            <a:endParaRPr lang="zh-CN" altLang="zh-CN"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3244922" y="247183"/>
            <a:ext cx="2820414" cy="586973"/>
          </a:xfrm>
          <a:prstGeom prst="roundRect">
            <a:avLst/>
          </a:prstGeom>
          <a:solidFill>
            <a:srgbClr val="BE120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400" noProof="1">
                <a:latin typeface="微软雅黑" panose="020B0503020204020204" pitchFamily="34" charset="-122"/>
                <a:ea typeface="微软雅黑" panose="020B0503020204020204" pitchFamily="34" charset="-122"/>
              </a:rPr>
              <a:t>完成备案</a:t>
            </a:r>
            <a:endParaRPr lang="zh-CN" altLang="en-US" sz="2400" noProof="1">
              <a:latin typeface="微软雅黑" panose="020B0503020204020204" pitchFamily="34" charset="-122"/>
              <a:ea typeface="微软雅黑" panose="020B0503020204020204" pitchFamily="34" charset="-122"/>
            </a:endParaRPr>
          </a:p>
        </p:txBody>
      </p:sp>
      <p:grpSp>
        <p:nvGrpSpPr>
          <p:cNvPr id="26629" name="组合 10"/>
          <p:cNvGrpSpPr/>
          <p:nvPr/>
        </p:nvGrpSpPr>
        <p:grpSpPr bwMode="auto">
          <a:xfrm>
            <a:off x="611670" y="1202650"/>
            <a:ext cx="6928856" cy="900681"/>
            <a:chOff x="73025" y="508000"/>
            <a:chExt cx="5091113" cy="774700"/>
          </a:xfrm>
        </p:grpSpPr>
        <p:sp>
          <p:nvSpPr>
            <p:cNvPr id="26644" name="AutoShape 252"/>
            <p:cNvSpPr>
              <a:spLocks noChangeArrowheads="1"/>
            </p:cNvSpPr>
            <p:nvPr/>
          </p:nvSpPr>
          <p:spPr bwMode="auto">
            <a:xfrm>
              <a:off x="73025" y="508000"/>
              <a:ext cx="1320800" cy="774700"/>
            </a:xfrm>
            <a:prstGeom prst="flowChartAlternateProcess">
              <a:avLst/>
            </a:prstGeom>
            <a:solidFill>
              <a:srgbClr val="FFFFFF"/>
            </a:solidFill>
            <a:ln w="9525">
              <a:solidFill>
                <a:srgbClr val="000000"/>
              </a:solidFill>
              <a:miter lim="800000"/>
            </a:ln>
          </p:spPr>
          <p:txBody>
            <a:bodyPr/>
            <a:lstStyle/>
            <a:p>
              <a:r>
                <a:rPr lang="zh-CN" altLang="zh-CN" sz="1600" dirty="0">
                  <a:latin typeface="+mn-ea"/>
                  <a:ea typeface="+mn-ea"/>
                  <a:cs typeface="Times New Roman" panose="02020603050405020304" pitchFamily="18" charset="0"/>
                </a:rPr>
                <a:t>换届后</a:t>
              </a:r>
              <a:r>
                <a:rPr lang="en-US" altLang="zh-CN" sz="1600" dirty="0">
                  <a:latin typeface="+mn-ea"/>
                  <a:ea typeface="+mn-ea"/>
                  <a:cs typeface="Times New Roman" panose="02020603050405020304" pitchFamily="18" charset="0"/>
                </a:rPr>
                <a:t>30</a:t>
              </a:r>
              <a:r>
                <a:rPr lang="zh-CN" altLang="en-US" sz="1600" dirty="0">
                  <a:latin typeface="+mn-ea"/>
                  <a:ea typeface="+mn-ea"/>
                  <a:cs typeface="Times New Roman" panose="02020603050405020304" pitchFamily="18" charset="0"/>
                </a:rPr>
                <a:t>个工作日内向中国科协提交备案材料</a:t>
              </a:r>
              <a:endParaRPr lang="zh-CN" altLang="en-US" sz="2400" dirty="0">
                <a:latin typeface="+mn-ea"/>
                <a:ea typeface="+mn-ea"/>
              </a:endParaRPr>
            </a:p>
          </p:txBody>
        </p:sp>
        <p:grpSp>
          <p:nvGrpSpPr>
            <p:cNvPr id="26645" name="组合 8"/>
            <p:cNvGrpSpPr/>
            <p:nvPr/>
          </p:nvGrpSpPr>
          <p:grpSpPr bwMode="auto">
            <a:xfrm>
              <a:off x="1392238" y="508000"/>
              <a:ext cx="3771900" cy="774700"/>
              <a:chOff x="1392238" y="508000"/>
              <a:chExt cx="3771900" cy="774700"/>
            </a:xfrm>
          </p:grpSpPr>
          <p:sp>
            <p:nvSpPr>
              <p:cNvPr id="26646" name="AutoShape 253"/>
              <p:cNvSpPr>
                <a:spLocks noChangeArrowheads="1"/>
              </p:cNvSpPr>
              <p:nvPr/>
            </p:nvSpPr>
            <p:spPr bwMode="auto">
              <a:xfrm>
                <a:off x="1966913" y="508000"/>
                <a:ext cx="1319212" cy="774700"/>
              </a:xfrm>
              <a:prstGeom prst="flowChartAlternateProcess">
                <a:avLst/>
              </a:prstGeom>
              <a:solidFill>
                <a:srgbClr val="FFFFFF"/>
              </a:solidFill>
              <a:ln w="9525">
                <a:solidFill>
                  <a:srgbClr val="000000"/>
                </a:solidFill>
                <a:miter lim="800000"/>
              </a:ln>
            </p:spPr>
            <p:txBody>
              <a:bodyPr/>
              <a:lstStyle/>
              <a:p>
                <a:r>
                  <a:rPr lang="zh-CN" altLang="zh-CN" sz="1600" dirty="0">
                    <a:latin typeface="+mn-ea"/>
                    <a:ea typeface="+mn-ea"/>
                    <a:cs typeface="Times New Roman" panose="02020603050405020304" pitchFamily="18" charset="0"/>
                  </a:rPr>
                  <a:t>按照民政部要求到民政部办理相关手续</a:t>
                </a:r>
                <a:endParaRPr lang="zh-CN" altLang="zh-CN" sz="2400" dirty="0">
                  <a:latin typeface="+mn-ea"/>
                  <a:ea typeface="+mn-ea"/>
                </a:endParaRPr>
              </a:p>
            </p:txBody>
          </p:sp>
          <p:sp>
            <p:nvSpPr>
              <p:cNvPr id="26647" name="AutoShape 11"/>
              <p:cNvSpPr>
                <a:spLocks noChangeArrowheads="1"/>
              </p:cNvSpPr>
              <p:nvPr/>
            </p:nvSpPr>
            <p:spPr bwMode="auto">
              <a:xfrm>
                <a:off x="3829050" y="508000"/>
                <a:ext cx="1335088" cy="774700"/>
              </a:xfrm>
              <a:prstGeom prst="flowChartAlternateProcess">
                <a:avLst/>
              </a:prstGeom>
              <a:solidFill>
                <a:srgbClr val="FFFFFF"/>
              </a:solidFill>
              <a:ln w="9525">
                <a:solidFill>
                  <a:srgbClr val="000000"/>
                </a:solidFill>
                <a:miter lim="800000"/>
              </a:ln>
            </p:spPr>
            <p:txBody>
              <a:bodyPr/>
              <a:lstStyle/>
              <a:p>
                <a:r>
                  <a:rPr lang="zh-CN" altLang="zh-CN" sz="1600" dirty="0">
                    <a:latin typeface="+mn-ea"/>
                    <a:ea typeface="+mn-ea"/>
                    <a:cs typeface="Times New Roman" panose="02020603050405020304" pitchFamily="18" charset="0"/>
                  </a:rPr>
                  <a:t>将民政部的备案通知书扫描件报中国科协存档</a:t>
                </a:r>
                <a:endParaRPr lang="zh-CN" altLang="zh-CN" sz="2400" dirty="0">
                  <a:latin typeface="+mn-ea"/>
                  <a:ea typeface="+mn-ea"/>
                </a:endParaRPr>
              </a:p>
            </p:txBody>
          </p:sp>
          <p:sp>
            <p:nvSpPr>
              <p:cNvPr id="26648" name="Line 255"/>
              <p:cNvSpPr>
                <a:spLocks noChangeShapeType="1"/>
              </p:cNvSpPr>
              <p:nvPr/>
            </p:nvSpPr>
            <p:spPr bwMode="auto">
              <a:xfrm>
                <a:off x="3295650" y="800100"/>
                <a:ext cx="53340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9" name="Line 9"/>
              <p:cNvSpPr>
                <a:spLocks noChangeShapeType="1"/>
              </p:cNvSpPr>
              <p:nvPr/>
            </p:nvSpPr>
            <p:spPr bwMode="auto">
              <a:xfrm>
                <a:off x="1392238" y="800100"/>
                <a:ext cx="574675"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26630"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6631" name="Rectangle 1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zh-CN"/>
          </a:p>
        </p:txBody>
      </p:sp>
      <p:sp>
        <p:nvSpPr>
          <p:cNvPr id="26632" name="TextBox 19"/>
          <p:cNvSpPr txBox="1">
            <a:spLocks noChangeArrowheads="1"/>
          </p:cNvSpPr>
          <p:nvPr/>
        </p:nvSpPr>
        <p:spPr bwMode="auto">
          <a:xfrm>
            <a:off x="323646" y="740687"/>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noProof="1">
                <a:latin typeface="+mn-ea"/>
                <a:ea typeface="+mn-ea"/>
              </a:rPr>
              <a:t>工作流程：</a:t>
            </a:r>
            <a:endParaRPr lang="zh-CN" altLang="en-US" sz="2400" dirty="0">
              <a:latin typeface="+mn-ea"/>
              <a:ea typeface="+mn-ea"/>
            </a:endParaRPr>
          </a:p>
        </p:txBody>
      </p:sp>
      <p:sp>
        <p:nvSpPr>
          <p:cNvPr id="2" name="文本框 1"/>
          <p:cNvSpPr txBox="1"/>
          <p:nvPr/>
        </p:nvSpPr>
        <p:spPr>
          <a:xfrm>
            <a:off x="323646" y="2250347"/>
            <a:ext cx="8640720" cy="4801314"/>
          </a:xfrm>
          <a:prstGeom prst="rect">
            <a:avLst/>
          </a:prstGeom>
          <a:noFill/>
        </p:spPr>
        <p:txBody>
          <a:bodyPr wrap="square" rtlCol="0">
            <a:spAutoFit/>
          </a:bodyPr>
          <a:lstStyle/>
          <a:p>
            <a:r>
              <a:rPr lang="zh-CN" altLang="zh-CN" kern="0" dirty="0">
                <a:latin typeface="+mn-ea"/>
                <a:ea typeface="+mn-ea"/>
              </a:rPr>
              <a:t>需提交的</a:t>
            </a:r>
            <a:r>
              <a:rPr lang="zh-CN" altLang="zh-CN" kern="0" dirty="0" smtClean="0">
                <a:latin typeface="+mn-ea"/>
                <a:ea typeface="+mn-ea"/>
              </a:rPr>
              <a:t>材料</a:t>
            </a:r>
            <a:r>
              <a:rPr lang="zh-CN" altLang="en-US" kern="0" dirty="0" smtClean="0">
                <a:latin typeface="+mn-ea"/>
                <a:ea typeface="+mn-ea"/>
              </a:rPr>
              <a:t>：</a:t>
            </a:r>
            <a:endParaRPr lang="en-US" altLang="zh-CN" kern="0" dirty="0" smtClean="0">
              <a:latin typeface="+mn-ea"/>
              <a:ea typeface="+mn-ea"/>
            </a:endParaRPr>
          </a:p>
          <a:p>
            <a:pPr lvl="1" algn="just">
              <a:spcAft>
                <a:spcPts val="0"/>
              </a:spcAft>
            </a:pPr>
            <a:r>
              <a:rPr lang="en-US" altLang="zh-CN" kern="100" dirty="0">
                <a:latin typeface="+mn-ea"/>
                <a:ea typeface="+mn-ea"/>
              </a:rPr>
              <a:t>1.</a:t>
            </a:r>
            <a:r>
              <a:rPr lang="zh-CN" altLang="zh-CN" kern="100" dirty="0">
                <a:latin typeface="+mn-ea"/>
                <a:ea typeface="+mn-ea"/>
              </a:rPr>
              <a:t>会员（代表）大会</a:t>
            </a:r>
            <a:r>
              <a:rPr lang="zh-CN" altLang="zh-CN" kern="100" dirty="0">
                <a:solidFill>
                  <a:srgbClr val="FF0000"/>
                </a:solidFill>
                <a:latin typeface="+mn-ea"/>
                <a:ea typeface="+mn-ea"/>
              </a:rPr>
              <a:t>总结报告</a:t>
            </a:r>
            <a:r>
              <a:rPr lang="zh-CN" altLang="zh-CN" kern="100" dirty="0">
                <a:latin typeface="+mn-ea"/>
                <a:ea typeface="+mn-ea"/>
              </a:rPr>
              <a:t>及</a:t>
            </a:r>
            <a:r>
              <a:rPr lang="zh-CN" altLang="zh-CN" kern="100" dirty="0">
                <a:solidFill>
                  <a:srgbClr val="FF0000"/>
                </a:solidFill>
                <a:latin typeface="+mn-ea"/>
                <a:ea typeface="+mn-ea"/>
              </a:rPr>
              <a:t>决议</a:t>
            </a:r>
            <a:r>
              <a:rPr lang="zh-CN" altLang="zh-CN" kern="100" dirty="0">
                <a:latin typeface="+mn-ea"/>
                <a:ea typeface="+mn-ea"/>
              </a:rPr>
              <a:t>或</a:t>
            </a:r>
            <a:r>
              <a:rPr lang="zh-CN" altLang="zh-CN" kern="100" dirty="0">
                <a:solidFill>
                  <a:srgbClr val="FF0000"/>
                </a:solidFill>
                <a:latin typeface="+mn-ea"/>
                <a:ea typeface="+mn-ea"/>
              </a:rPr>
              <a:t>纪要</a:t>
            </a:r>
            <a:r>
              <a:rPr lang="zh-CN" altLang="zh-CN" kern="100" dirty="0">
                <a:latin typeface="+mn-ea"/>
                <a:ea typeface="+mn-ea"/>
              </a:rPr>
              <a:t>（加盖学会印章）；</a:t>
            </a:r>
            <a:endParaRPr lang="zh-CN" altLang="zh-CN" kern="100" dirty="0">
              <a:latin typeface="+mn-ea"/>
              <a:ea typeface="+mn-ea"/>
            </a:endParaRPr>
          </a:p>
          <a:p>
            <a:pPr lvl="1" algn="just">
              <a:spcAft>
                <a:spcPts val="0"/>
              </a:spcAft>
            </a:pPr>
            <a:r>
              <a:rPr lang="en-US" altLang="zh-CN" kern="100" dirty="0">
                <a:latin typeface="+mn-ea"/>
                <a:ea typeface="+mn-ea"/>
              </a:rPr>
              <a:t>2.</a:t>
            </a:r>
            <a:r>
              <a:rPr lang="zh-CN" altLang="zh-CN" kern="100" dirty="0">
                <a:latin typeface="+mn-ea"/>
                <a:ea typeface="+mn-ea"/>
              </a:rPr>
              <a:t>会员（代表）大会审议后</a:t>
            </a:r>
            <a:r>
              <a:rPr lang="zh-CN" altLang="zh-CN" kern="100" dirty="0" smtClean="0">
                <a:latin typeface="+mn-ea"/>
                <a:ea typeface="+mn-ea"/>
              </a:rPr>
              <a:t>的</a:t>
            </a:r>
            <a:r>
              <a:rPr lang="zh-CN" altLang="en-US" kern="100" dirty="0" smtClean="0">
                <a:latin typeface="+mn-ea"/>
                <a:ea typeface="+mn-ea"/>
              </a:rPr>
              <a:t>理事会</a:t>
            </a:r>
            <a:r>
              <a:rPr lang="zh-CN" altLang="zh-CN" kern="100" dirty="0" smtClean="0">
                <a:solidFill>
                  <a:srgbClr val="FF0000"/>
                </a:solidFill>
                <a:latin typeface="+mn-ea"/>
                <a:ea typeface="+mn-ea"/>
              </a:rPr>
              <a:t>工作</a:t>
            </a:r>
            <a:r>
              <a:rPr lang="zh-CN" altLang="zh-CN" kern="100" dirty="0">
                <a:solidFill>
                  <a:srgbClr val="FF0000"/>
                </a:solidFill>
                <a:latin typeface="+mn-ea"/>
                <a:ea typeface="+mn-ea"/>
              </a:rPr>
              <a:t>报告</a:t>
            </a:r>
            <a:r>
              <a:rPr lang="zh-CN" altLang="zh-CN" kern="100" dirty="0">
                <a:latin typeface="+mn-ea"/>
                <a:ea typeface="+mn-ea"/>
              </a:rPr>
              <a:t>（加盖学会印章）；</a:t>
            </a:r>
            <a:endParaRPr lang="zh-CN" altLang="zh-CN" kern="100" dirty="0">
              <a:latin typeface="+mn-ea"/>
              <a:ea typeface="+mn-ea"/>
            </a:endParaRPr>
          </a:p>
          <a:p>
            <a:pPr lvl="1" algn="just">
              <a:spcAft>
                <a:spcPts val="0"/>
              </a:spcAft>
            </a:pPr>
            <a:r>
              <a:rPr lang="en-US" altLang="zh-CN" kern="100" dirty="0">
                <a:latin typeface="+mn-ea"/>
                <a:ea typeface="+mn-ea"/>
              </a:rPr>
              <a:t>3.</a:t>
            </a:r>
            <a:r>
              <a:rPr lang="zh-CN" altLang="zh-CN" kern="100" dirty="0">
                <a:latin typeface="+mn-ea"/>
                <a:ea typeface="+mn-ea"/>
              </a:rPr>
              <a:t>《全国学会</a:t>
            </a:r>
            <a:r>
              <a:rPr lang="zh-CN" altLang="zh-CN" kern="100" dirty="0">
                <a:solidFill>
                  <a:srgbClr val="FF0000"/>
                </a:solidFill>
                <a:latin typeface="+mn-ea"/>
                <a:ea typeface="+mn-ea"/>
              </a:rPr>
              <a:t>理事会成员备案表</a:t>
            </a:r>
            <a:r>
              <a:rPr lang="zh-CN" altLang="zh-CN" kern="100" dirty="0">
                <a:latin typeface="+mn-ea"/>
                <a:ea typeface="+mn-ea"/>
              </a:rPr>
              <a:t>》（编号</a:t>
            </a:r>
            <a:r>
              <a:rPr lang="en-US" altLang="zh-CN" kern="100" dirty="0" smtClean="0">
                <a:latin typeface="+mn-ea"/>
                <a:ea typeface="+mn-ea"/>
              </a:rPr>
              <a:t>:kx04</a:t>
            </a:r>
            <a:r>
              <a:rPr lang="zh-CN" altLang="zh-CN" kern="100" dirty="0">
                <a:latin typeface="+mn-ea"/>
                <a:ea typeface="+mn-ea"/>
              </a:rPr>
              <a:t>号）及电子版；</a:t>
            </a:r>
            <a:endParaRPr lang="zh-CN" altLang="zh-CN" kern="100" dirty="0">
              <a:latin typeface="+mn-ea"/>
              <a:ea typeface="+mn-ea"/>
            </a:endParaRPr>
          </a:p>
          <a:p>
            <a:pPr lvl="1" algn="just">
              <a:spcAft>
                <a:spcPts val="0"/>
              </a:spcAft>
            </a:pPr>
            <a:r>
              <a:rPr lang="en-US" altLang="zh-CN" kern="100" dirty="0">
                <a:latin typeface="+mn-ea"/>
                <a:ea typeface="+mn-ea"/>
              </a:rPr>
              <a:t>4.</a:t>
            </a:r>
            <a:r>
              <a:rPr lang="zh-CN" altLang="zh-CN" kern="100" dirty="0">
                <a:latin typeface="+mn-ea"/>
                <a:ea typeface="+mn-ea"/>
              </a:rPr>
              <a:t>《全国学会</a:t>
            </a:r>
            <a:r>
              <a:rPr lang="zh-CN" altLang="zh-CN" kern="100" dirty="0">
                <a:solidFill>
                  <a:srgbClr val="FF0000"/>
                </a:solidFill>
                <a:latin typeface="+mn-ea"/>
                <a:ea typeface="+mn-ea"/>
              </a:rPr>
              <a:t>监事会成员备案表</a:t>
            </a:r>
            <a:r>
              <a:rPr lang="zh-CN" altLang="zh-CN" kern="100" dirty="0">
                <a:latin typeface="+mn-ea"/>
                <a:ea typeface="+mn-ea"/>
              </a:rPr>
              <a:t>》（编号</a:t>
            </a:r>
            <a:r>
              <a:rPr lang="en-US" altLang="zh-CN" kern="100" dirty="0" smtClean="0">
                <a:latin typeface="+mn-ea"/>
                <a:ea typeface="+mn-ea"/>
              </a:rPr>
              <a:t>:</a:t>
            </a:r>
            <a:r>
              <a:rPr lang="en-US" altLang="zh-CN" kern="100" dirty="0" smtClean="0">
                <a:latin typeface="+mn-ea"/>
              </a:rPr>
              <a:t>kx</a:t>
            </a:r>
            <a:r>
              <a:rPr lang="en-US" altLang="zh-CN" kern="100" dirty="0" smtClean="0">
                <a:latin typeface="+mn-ea"/>
                <a:ea typeface="+mn-ea"/>
              </a:rPr>
              <a:t>08</a:t>
            </a:r>
            <a:r>
              <a:rPr lang="zh-CN" altLang="zh-CN" kern="100" dirty="0">
                <a:latin typeface="+mn-ea"/>
                <a:ea typeface="+mn-ea"/>
              </a:rPr>
              <a:t>号）及电子版</a:t>
            </a:r>
            <a:r>
              <a:rPr lang="zh-CN" altLang="zh-CN" kern="100" dirty="0" smtClean="0">
                <a:latin typeface="+mn-ea"/>
                <a:ea typeface="+mn-ea"/>
              </a:rPr>
              <a:t>；</a:t>
            </a:r>
            <a:endParaRPr lang="en-US" altLang="zh-CN" kern="100" dirty="0" smtClean="0">
              <a:latin typeface="+mn-ea"/>
              <a:ea typeface="+mn-ea"/>
            </a:endParaRPr>
          </a:p>
          <a:p>
            <a:pPr lvl="1" algn="just">
              <a:spcAft>
                <a:spcPts val="0"/>
              </a:spcAft>
            </a:pPr>
            <a:r>
              <a:rPr lang="en-US" altLang="zh-CN" kern="100" dirty="0" smtClean="0">
                <a:latin typeface="+mn-ea"/>
                <a:ea typeface="+mn-ea"/>
              </a:rPr>
              <a:t>5</a:t>
            </a:r>
            <a:r>
              <a:rPr lang="en-US" altLang="zh-CN" kern="100" dirty="0">
                <a:latin typeface="+mn-ea"/>
                <a:ea typeface="+mn-ea"/>
              </a:rPr>
              <a:t>.</a:t>
            </a:r>
            <a:r>
              <a:rPr lang="zh-CN" altLang="zh-CN" kern="100" dirty="0">
                <a:latin typeface="+mn-ea"/>
                <a:ea typeface="+mn-ea"/>
              </a:rPr>
              <a:t>《社会团体</a:t>
            </a:r>
            <a:r>
              <a:rPr lang="zh-CN" altLang="zh-CN" kern="100" dirty="0">
                <a:solidFill>
                  <a:srgbClr val="FF0000"/>
                </a:solidFill>
                <a:latin typeface="+mn-ea"/>
                <a:ea typeface="+mn-ea"/>
              </a:rPr>
              <a:t>负责人变动申请表</a:t>
            </a:r>
            <a:r>
              <a:rPr lang="zh-CN" altLang="zh-CN" kern="100" dirty="0">
                <a:latin typeface="+mn-ea"/>
                <a:ea typeface="+mn-ea"/>
              </a:rPr>
              <a:t>》（编号</a:t>
            </a:r>
            <a:r>
              <a:rPr lang="en-US" altLang="zh-CN" kern="100" dirty="0">
                <a:latin typeface="+mn-ea"/>
                <a:ea typeface="+mn-ea"/>
              </a:rPr>
              <a:t>:11</a:t>
            </a:r>
            <a:r>
              <a:rPr lang="zh-CN" altLang="zh-CN" kern="100" dirty="0">
                <a:latin typeface="+mn-ea"/>
                <a:ea typeface="+mn-ea"/>
              </a:rPr>
              <a:t>号，需先登录中国社会</a:t>
            </a:r>
            <a:r>
              <a:rPr lang="zh-CN" altLang="zh-CN" kern="100" dirty="0" smtClean="0">
                <a:latin typeface="+mn-ea"/>
                <a:ea typeface="+mn-ea"/>
              </a:rPr>
              <a:t>组织</a:t>
            </a:r>
            <a:r>
              <a:rPr lang="zh-CN" altLang="en-US" kern="100" dirty="0" smtClean="0">
                <a:latin typeface="+mn-ea"/>
                <a:ea typeface="+mn-ea"/>
              </a:rPr>
              <a:t>政务服务平台</a:t>
            </a:r>
            <a:r>
              <a:rPr lang="zh-CN" altLang="zh-CN" kern="100" dirty="0" smtClean="0">
                <a:latin typeface="+mn-ea"/>
                <a:ea typeface="+mn-ea"/>
              </a:rPr>
              <a:t>预审）</a:t>
            </a:r>
            <a:r>
              <a:rPr lang="zh-CN" altLang="zh-CN" kern="100" dirty="0">
                <a:latin typeface="+mn-ea"/>
                <a:ea typeface="+mn-ea"/>
              </a:rPr>
              <a:t>；</a:t>
            </a:r>
            <a:endParaRPr lang="zh-CN" altLang="zh-CN" kern="100" dirty="0">
              <a:latin typeface="+mn-ea"/>
              <a:ea typeface="+mn-ea"/>
            </a:endParaRPr>
          </a:p>
          <a:p>
            <a:pPr lvl="1" algn="just">
              <a:spcAft>
                <a:spcPts val="0"/>
              </a:spcAft>
            </a:pPr>
            <a:r>
              <a:rPr lang="en-US" altLang="zh-CN" kern="100" dirty="0">
                <a:latin typeface="+mn-ea"/>
                <a:ea typeface="+mn-ea"/>
              </a:rPr>
              <a:t>6.</a:t>
            </a:r>
            <a:r>
              <a:rPr lang="zh-CN" altLang="zh-CN" kern="100" dirty="0">
                <a:latin typeface="+mn-ea"/>
                <a:ea typeface="+mn-ea"/>
              </a:rPr>
              <a:t>《社会团体</a:t>
            </a:r>
            <a:r>
              <a:rPr lang="zh-CN" altLang="zh-CN" kern="100" dirty="0">
                <a:solidFill>
                  <a:srgbClr val="FF0000"/>
                </a:solidFill>
                <a:latin typeface="+mn-ea"/>
                <a:ea typeface="+mn-ea"/>
              </a:rPr>
              <a:t>负责人备案表</a:t>
            </a:r>
            <a:r>
              <a:rPr lang="zh-CN" altLang="zh-CN" kern="100" dirty="0">
                <a:latin typeface="+mn-ea"/>
                <a:ea typeface="+mn-ea"/>
              </a:rPr>
              <a:t>》（编号</a:t>
            </a:r>
            <a:r>
              <a:rPr lang="en-US" altLang="zh-CN" kern="100" dirty="0">
                <a:latin typeface="+mn-ea"/>
                <a:ea typeface="+mn-ea"/>
              </a:rPr>
              <a:t>:12</a:t>
            </a:r>
            <a:r>
              <a:rPr lang="zh-CN" altLang="zh-CN" kern="100" dirty="0">
                <a:latin typeface="+mn-ea"/>
                <a:ea typeface="+mn-ea"/>
              </a:rPr>
              <a:t>号，需先登录中国社会</a:t>
            </a:r>
            <a:r>
              <a:rPr lang="zh-CN" altLang="zh-CN" kern="100" dirty="0" smtClean="0">
                <a:latin typeface="+mn-ea"/>
                <a:ea typeface="+mn-ea"/>
              </a:rPr>
              <a:t>组织</a:t>
            </a:r>
            <a:r>
              <a:rPr lang="zh-CN" altLang="en-US" kern="100" dirty="0" smtClean="0">
                <a:latin typeface="+mn-ea"/>
                <a:ea typeface="+mn-ea"/>
              </a:rPr>
              <a:t>政务服务平台</a:t>
            </a:r>
            <a:r>
              <a:rPr lang="zh-CN" altLang="zh-CN" kern="100" dirty="0" smtClean="0">
                <a:latin typeface="+mn-ea"/>
                <a:ea typeface="+mn-ea"/>
              </a:rPr>
              <a:t>预审）</a:t>
            </a:r>
            <a:r>
              <a:rPr lang="zh-CN" altLang="zh-CN" kern="100" dirty="0">
                <a:latin typeface="+mn-ea"/>
                <a:ea typeface="+mn-ea"/>
              </a:rPr>
              <a:t>；</a:t>
            </a:r>
            <a:endParaRPr lang="zh-CN" altLang="zh-CN" kern="100" dirty="0">
              <a:latin typeface="+mn-ea"/>
              <a:ea typeface="+mn-ea"/>
            </a:endParaRPr>
          </a:p>
          <a:p>
            <a:pPr lvl="1" algn="just">
              <a:spcAft>
                <a:spcPts val="0"/>
              </a:spcAft>
            </a:pPr>
            <a:r>
              <a:rPr lang="en-US" altLang="zh-CN" kern="100" dirty="0">
                <a:latin typeface="+mn-ea"/>
                <a:ea typeface="+mn-ea"/>
              </a:rPr>
              <a:t>7.</a:t>
            </a:r>
            <a:r>
              <a:rPr lang="zh-CN" altLang="zh-CN" kern="100" dirty="0">
                <a:latin typeface="+mn-ea"/>
                <a:ea typeface="+mn-ea"/>
              </a:rPr>
              <a:t>《社会团体</a:t>
            </a:r>
            <a:r>
              <a:rPr lang="zh-CN" altLang="zh-CN" kern="100" dirty="0">
                <a:solidFill>
                  <a:srgbClr val="FF0000"/>
                </a:solidFill>
                <a:latin typeface="+mn-ea"/>
                <a:ea typeface="+mn-ea"/>
              </a:rPr>
              <a:t>章程核准表</a:t>
            </a:r>
            <a:r>
              <a:rPr lang="zh-CN" altLang="zh-CN" kern="100" dirty="0">
                <a:latin typeface="+mn-ea"/>
                <a:ea typeface="+mn-ea"/>
              </a:rPr>
              <a:t>》（编号</a:t>
            </a:r>
            <a:r>
              <a:rPr lang="en-US" altLang="zh-CN" kern="100" dirty="0">
                <a:latin typeface="+mn-ea"/>
                <a:ea typeface="+mn-ea"/>
              </a:rPr>
              <a:t>:05</a:t>
            </a:r>
            <a:r>
              <a:rPr lang="zh-CN" altLang="zh-CN" kern="100" dirty="0">
                <a:latin typeface="+mn-ea"/>
                <a:ea typeface="+mn-ea"/>
              </a:rPr>
              <a:t>号，需先登录中国社会</a:t>
            </a:r>
            <a:r>
              <a:rPr lang="zh-CN" altLang="zh-CN" kern="100" dirty="0" smtClean="0">
                <a:latin typeface="+mn-ea"/>
                <a:ea typeface="+mn-ea"/>
              </a:rPr>
              <a:t>组织</a:t>
            </a:r>
            <a:r>
              <a:rPr lang="zh-CN" altLang="en-US" kern="100" dirty="0" smtClean="0">
                <a:latin typeface="+mn-ea"/>
                <a:ea typeface="+mn-ea"/>
              </a:rPr>
              <a:t>政务服务平台</a:t>
            </a:r>
            <a:r>
              <a:rPr lang="zh-CN" altLang="zh-CN" kern="100" dirty="0" smtClean="0">
                <a:latin typeface="+mn-ea"/>
                <a:ea typeface="+mn-ea"/>
              </a:rPr>
              <a:t>预审，章程</a:t>
            </a:r>
            <a:r>
              <a:rPr lang="zh-CN" altLang="zh-CN" kern="100" dirty="0">
                <a:latin typeface="+mn-ea"/>
                <a:ea typeface="+mn-ea"/>
              </a:rPr>
              <a:t>修订说明可附页并须加盖学会印章）；</a:t>
            </a:r>
            <a:endParaRPr lang="zh-CN" altLang="zh-CN" kern="100" dirty="0">
              <a:latin typeface="+mn-ea"/>
              <a:ea typeface="+mn-ea"/>
            </a:endParaRPr>
          </a:p>
          <a:p>
            <a:pPr lvl="1" algn="just">
              <a:spcAft>
                <a:spcPts val="0"/>
              </a:spcAft>
            </a:pPr>
            <a:r>
              <a:rPr lang="en-US" altLang="zh-CN" kern="100" dirty="0">
                <a:latin typeface="+mn-ea"/>
                <a:ea typeface="+mn-ea"/>
              </a:rPr>
              <a:t>8.</a:t>
            </a:r>
            <a:r>
              <a:rPr lang="zh-CN" altLang="zh-CN" kern="100" dirty="0">
                <a:solidFill>
                  <a:srgbClr val="FF0000"/>
                </a:solidFill>
                <a:latin typeface="+mn-ea"/>
                <a:ea typeface="+mn-ea"/>
              </a:rPr>
              <a:t>新章程</a:t>
            </a:r>
            <a:r>
              <a:rPr lang="zh-CN" altLang="en-US" kern="100" dirty="0">
                <a:latin typeface="+mn-ea"/>
                <a:ea typeface="+mn-ea"/>
              </a:rPr>
              <a:t>及电子版</a:t>
            </a:r>
            <a:r>
              <a:rPr lang="zh-CN" altLang="zh-CN" kern="100" dirty="0">
                <a:latin typeface="+mn-ea"/>
                <a:ea typeface="+mn-ea"/>
              </a:rPr>
              <a:t>（章程骑缝处加盖业务主管单位印章</a:t>
            </a:r>
            <a:r>
              <a:rPr lang="zh-CN" altLang="zh-CN" kern="100" dirty="0" smtClean="0">
                <a:latin typeface="+mn-ea"/>
                <a:ea typeface="+mn-ea"/>
              </a:rPr>
              <a:t>）</a:t>
            </a:r>
            <a:r>
              <a:rPr lang="zh-CN" altLang="en-US" kern="100" dirty="0" smtClean="0">
                <a:latin typeface="+mn-ea"/>
                <a:ea typeface="+mn-ea"/>
              </a:rPr>
              <a:t>。</a:t>
            </a:r>
            <a:endParaRPr lang="en-US" altLang="zh-CN" kern="100" dirty="0" smtClean="0">
              <a:solidFill>
                <a:schemeClr val="bg1"/>
              </a:solidFill>
              <a:latin typeface="+mn-ea"/>
              <a:ea typeface="+mn-ea"/>
            </a:endParaRPr>
          </a:p>
          <a:p>
            <a:pPr algn="just">
              <a:spcAft>
                <a:spcPts val="0"/>
              </a:spcAft>
            </a:pPr>
            <a:r>
              <a:rPr lang="zh-CN" altLang="zh-CN" kern="0" dirty="0" smtClean="0">
                <a:latin typeface="+mn-ea"/>
                <a:ea typeface="+mn-ea"/>
              </a:rPr>
              <a:t>材料</a:t>
            </a:r>
            <a:r>
              <a:rPr lang="zh-CN" altLang="zh-CN" kern="0" dirty="0">
                <a:latin typeface="+mn-ea"/>
                <a:ea typeface="+mn-ea"/>
              </a:rPr>
              <a:t>形式要求</a:t>
            </a:r>
            <a:r>
              <a:rPr lang="zh-CN" altLang="en-US" kern="0" dirty="0">
                <a:latin typeface="+mn-ea"/>
                <a:ea typeface="+mn-ea"/>
              </a:rPr>
              <a:t>：</a:t>
            </a:r>
            <a:endParaRPr lang="zh-CN" altLang="zh-CN" kern="100" dirty="0">
              <a:latin typeface="+mn-ea"/>
              <a:ea typeface="+mn-ea"/>
            </a:endParaRPr>
          </a:p>
          <a:p>
            <a:pPr lvl="1" algn="just">
              <a:spcAft>
                <a:spcPts val="0"/>
              </a:spcAft>
            </a:pPr>
            <a:r>
              <a:rPr lang="zh-CN" altLang="en-US" kern="100" dirty="0" smtClean="0">
                <a:latin typeface="+mn-ea"/>
                <a:ea typeface="+mn-ea"/>
              </a:rPr>
              <a:t>电子版</a:t>
            </a:r>
            <a:r>
              <a:rPr lang="zh-CN" altLang="zh-CN" kern="100" dirty="0" smtClean="0">
                <a:latin typeface="+mn-ea"/>
                <a:ea typeface="+mn-ea"/>
              </a:rPr>
              <a:t>（</a:t>
            </a:r>
            <a:r>
              <a:rPr lang="en-US" altLang="zh-CN" kern="100" dirty="0">
                <a:latin typeface="+mn-ea"/>
                <a:ea typeface="+mn-ea"/>
              </a:rPr>
              <a:t>PDF</a:t>
            </a:r>
            <a:r>
              <a:rPr lang="zh-CN" altLang="zh-CN" kern="100" dirty="0">
                <a:latin typeface="+mn-ea"/>
                <a:ea typeface="+mn-ea"/>
              </a:rPr>
              <a:t>版）：</a:t>
            </a:r>
            <a:r>
              <a:rPr lang="en-US" altLang="zh-CN" kern="100" dirty="0">
                <a:latin typeface="+mn-ea"/>
                <a:ea typeface="+mn-ea"/>
              </a:rPr>
              <a:t>1</a:t>
            </a:r>
            <a:r>
              <a:rPr lang="zh-CN" altLang="en-US" kern="100" dirty="0">
                <a:latin typeface="+mn-ea"/>
                <a:ea typeface="+mn-ea"/>
              </a:rPr>
              <a:t>、</a:t>
            </a:r>
            <a:r>
              <a:rPr lang="en-US" altLang="zh-CN" kern="100" dirty="0">
                <a:latin typeface="+mn-ea"/>
                <a:ea typeface="+mn-ea"/>
              </a:rPr>
              <a:t>2</a:t>
            </a:r>
            <a:r>
              <a:rPr lang="zh-CN" altLang="en-US" kern="100" dirty="0">
                <a:latin typeface="+mn-ea"/>
                <a:ea typeface="+mn-ea"/>
              </a:rPr>
              <a:t>、</a:t>
            </a:r>
            <a:r>
              <a:rPr lang="en-US" altLang="zh-CN" kern="100" dirty="0">
                <a:latin typeface="+mn-ea"/>
                <a:ea typeface="+mn-ea"/>
              </a:rPr>
              <a:t>5</a:t>
            </a:r>
            <a:r>
              <a:rPr lang="zh-CN" altLang="en-US" kern="100" dirty="0">
                <a:latin typeface="+mn-ea"/>
                <a:ea typeface="+mn-ea"/>
              </a:rPr>
              <a:t>、</a:t>
            </a:r>
            <a:r>
              <a:rPr lang="en-US" altLang="zh-CN" kern="100" dirty="0">
                <a:latin typeface="+mn-ea"/>
                <a:ea typeface="+mn-ea"/>
              </a:rPr>
              <a:t>6</a:t>
            </a:r>
            <a:r>
              <a:rPr lang="zh-CN" altLang="en-US" kern="100" dirty="0">
                <a:latin typeface="+mn-ea"/>
                <a:ea typeface="+mn-ea"/>
              </a:rPr>
              <a:t>、</a:t>
            </a:r>
            <a:r>
              <a:rPr lang="en-US" altLang="zh-CN" kern="100" dirty="0" smtClean="0">
                <a:latin typeface="+mn-ea"/>
                <a:ea typeface="+mn-ea"/>
              </a:rPr>
              <a:t>7</a:t>
            </a:r>
            <a:r>
              <a:rPr lang="zh-CN" altLang="zh-CN" kern="100" dirty="0" smtClean="0">
                <a:latin typeface="+mn-ea"/>
                <a:ea typeface="+mn-ea"/>
              </a:rPr>
              <a:t>单独扫描</a:t>
            </a:r>
            <a:r>
              <a:rPr lang="zh-CN" altLang="en-US" kern="100" dirty="0" smtClean="0">
                <a:latin typeface="+mn-ea"/>
              </a:rPr>
              <a:t>，</a:t>
            </a:r>
            <a:r>
              <a:rPr lang="en-US" altLang="zh-CN" kern="100" dirty="0" smtClean="0">
                <a:solidFill>
                  <a:srgbClr val="FF0000"/>
                </a:solidFill>
                <a:latin typeface="+mn-ea"/>
                <a:ea typeface="+mn-ea"/>
              </a:rPr>
              <a:t>3</a:t>
            </a:r>
            <a:r>
              <a:rPr lang="zh-CN" altLang="en-US" kern="100" dirty="0" smtClean="0">
                <a:solidFill>
                  <a:srgbClr val="FF0000"/>
                </a:solidFill>
                <a:latin typeface="+mn-ea"/>
                <a:ea typeface="+mn-ea"/>
              </a:rPr>
              <a:t>、</a:t>
            </a:r>
            <a:r>
              <a:rPr lang="en-US" altLang="zh-CN" kern="100" dirty="0" smtClean="0">
                <a:solidFill>
                  <a:srgbClr val="FF0000"/>
                </a:solidFill>
                <a:latin typeface="+mn-ea"/>
                <a:ea typeface="+mn-ea"/>
              </a:rPr>
              <a:t>4</a:t>
            </a:r>
            <a:r>
              <a:rPr lang="zh-CN" altLang="en-US" kern="100" dirty="0" smtClean="0">
                <a:solidFill>
                  <a:srgbClr val="FF0000"/>
                </a:solidFill>
                <a:latin typeface="+mn-ea"/>
                <a:ea typeface="+mn-ea"/>
              </a:rPr>
              <a:t>、</a:t>
            </a:r>
            <a:r>
              <a:rPr lang="en-US" altLang="zh-CN" kern="100" dirty="0" smtClean="0">
                <a:solidFill>
                  <a:srgbClr val="FF0000"/>
                </a:solidFill>
                <a:latin typeface="+mn-ea"/>
                <a:ea typeface="+mn-ea"/>
              </a:rPr>
              <a:t>8</a:t>
            </a:r>
            <a:r>
              <a:rPr lang="zh-CN" altLang="en-US" kern="100" dirty="0" smtClean="0">
                <a:solidFill>
                  <a:srgbClr val="FF0000"/>
                </a:solidFill>
                <a:latin typeface="+mn-ea"/>
                <a:ea typeface="+mn-ea"/>
              </a:rPr>
              <a:t>电子版</a:t>
            </a:r>
            <a:r>
              <a:rPr lang="zh-CN" altLang="zh-CN" kern="100" dirty="0" smtClean="0">
                <a:latin typeface="+mn-ea"/>
                <a:ea typeface="+mn-ea"/>
              </a:rPr>
              <a:t>；</a:t>
            </a:r>
            <a:endParaRPr lang="zh-CN" altLang="zh-CN" kern="100" dirty="0" smtClean="0">
              <a:latin typeface="+mn-ea"/>
              <a:ea typeface="+mn-ea"/>
            </a:endParaRPr>
          </a:p>
          <a:p>
            <a:pPr lvl="1" algn="just">
              <a:spcAft>
                <a:spcPts val="0"/>
              </a:spcAft>
            </a:pPr>
            <a:r>
              <a:rPr lang="en-US" altLang="zh-CN" kern="100" dirty="0" smtClean="0">
                <a:latin typeface="+mn-ea"/>
                <a:ea typeface="+mn-ea"/>
              </a:rPr>
              <a:t> </a:t>
            </a:r>
            <a:r>
              <a:rPr lang="zh-CN" altLang="zh-CN" kern="100" dirty="0" smtClean="0">
                <a:latin typeface="+mn-ea"/>
                <a:ea typeface="+mn-ea"/>
              </a:rPr>
              <a:t>纸</a:t>
            </a:r>
            <a:r>
              <a:rPr lang="zh-CN" altLang="zh-CN" kern="100" dirty="0">
                <a:latin typeface="+mn-ea"/>
                <a:ea typeface="+mn-ea"/>
              </a:rPr>
              <a:t>质版：</a:t>
            </a:r>
            <a:r>
              <a:rPr lang="en-US" altLang="zh-CN" kern="100" dirty="0">
                <a:latin typeface="+mn-ea"/>
                <a:ea typeface="+mn-ea"/>
              </a:rPr>
              <a:t>5</a:t>
            </a:r>
            <a:r>
              <a:rPr lang="zh-CN" altLang="zh-CN" kern="100" dirty="0">
                <a:latin typeface="+mn-ea"/>
                <a:ea typeface="+mn-ea"/>
              </a:rPr>
              <a:t>、</a:t>
            </a:r>
            <a:r>
              <a:rPr lang="en-US" altLang="zh-CN" kern="100" dirty="0">
                <a:latin typeface="+mn-ea"/>
                <a:ea typeface="+mn-ea"/>
              </a:rPr>
              <a:t>6</a:t>
            </a:r>
            <a:r>
              <a:rPr lang="zh-CN" altLang="zh-CN" kern="100" dirty="0">
                <a:latin typeface="+mn-ea"/>
                <a:ea typeface="+mn-ea"/>
              </a:rPr>
              <a:t>、</a:t>
            </a:r>
            <a:r>
              <a:rPr lang="en-US" altLang="zh-CN" kern="100" dirty="0">
                <a:latin typeface="+mn-ea"/>
                <a:ea typeface="+mn-ea"/>
              </a:rPr>
              <a:t>7</a:t>
            </a:r>
            <a:r>
              <a:rPr lang="zh-CN" altLang="zh-CN" kern="100" dirty="0">
                <a:latin typeface="+mn-ea"/>
                <a:ea typeface="+mn-ea"/>
              </a:rPr>
              <a:t>、</a:t>
            </a:r>
            <a:r>
              <a:rPr lang="en-US" altLang="zh-CN" kern="100" dirty="0">
                <a:latin typeface="+mn-ea"/>
                <a:ea typeface="+mn-ea"/>
              </a:rPr>
              <a:t>8</a:t>
            </a:r>
            <a:r>
              <a:rPr lang="zh-CN" altLang="zh-CN" kern="100" dirty="0">
                <a:latin typeface="+mn-ea"/>
                <a:ea typeface="+mn-ea"/>
              </a:rPr>
              <a:t>一式二份，其他材料一式一份。</a:t>
            </a:r>
            <a:endParaRPr lang="zh-CN" altLang="zh-CN" kern="100" dirty="0">
              <a:latin typeface="+mn-ea"/>
              <a:ea typeface="+mn-ea"/>
            </a:endParaRPr>
          </a:p>
          <a:p>
            <a:pPr marL="0" algn="just">
              <a:lnSpc>
                <a:spcPct val="100000"/>
              </a:lnSpc>
              <a:spcAft>
                <a:spcPts val="0"/>
              </a:spcAft>
            </a:pPr>
            <a:endParaRPr lang="zh-CN" altLang="zh-CN" kern="100" dirty="0">
              <a:latin typeface="Times New Roman" panose="02020603050405020304"/>
              <a:ea typeface="宋体" panose="0201060003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12"/>
          <p:cNvGrpSpPr/>
          <p:nvPr/>
        </p:nvGrpSpPr>
        <p:grpSpPr bwMode="auto">
          <a:xfrm>
            <a:off x="122238" y="114300"/>
            <a:ext cx="8899525" cy="6648450"/>
            <a:chOff x="1464128" y="1520825"/>
            <a:chExt cx="4005943" cy="1582057"/>
          </a:xfrm>
        </p:grpSpPr>
        <p:grpSp>
          <p:nvGrpSpPr>
            <p:cNvPr id="27653" name="组合 14"/>
            <p:cNvGrpSpPr/>
            <p:nvPr/>
          </p:nvGrpSpPr>
          <p:grpSpPr bwMode="auto">
            <a:xfrm>
              <a:off x="1464128" y="1520825"/>
              <a:ext cx="4005943" cy="1582057"/>
              <a:chOff x="1464128" y="1520825"/>
              <a:chExt cx="4005943" cy="1582057"/>
            </a:xfrm>
          </p:grpSpPr>
          <p:sp>
            <p:nvSpPr>
              <p:cNvPr id="18" name="圆角矩形 17"/>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9" name="圆角矩形 18"/>
              <p:cNvSpPr/>
              <p:nvPr/>
            </p:nvSpPr>
            <p:spPr>
              <a:xfrm>
                <a:off x="1464128" y="1576274"/>
                <a:ext cx="4005943" cy="152660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grpSp>
        <p:sp>
          <p:nvSpPr>
            <p:cNvPr id="16" name="圆角矩形 15"/>
            <p:cNvSpPr/>
            <p:nvPr/>
          </p:nvSpPr>
          <p:spPr>
            <a:xfrm>
              <a:off x="2884676" y="1590513"/>
              <a:ext cx="1173446" cy="162279"/>
            </a:xfrm>
            <a:prstGeom prst="roundRect">
              <a:avLst/>
            </a:prstGeom>
            <a:solidFill>
              <a:schemeClr val="tx1">
                <a:lumMod val="75000"/>
                <a:lumOff val="25000"/>
              </a:schemeClr>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000" noProof="1">
                  <a:latin typeface="黑体" panose="02010609060101010101" pitchFamily="49" charset="-122"/>
                  <a:ea typeface="黑体" panose="02010609060101010101" pitchFamily="49" charset="-122"/>
                </a:rPr>
                <a:t>法定代表人变更</a:t>
              </a:r>
              <a:endParaRPr lang="zh-CN" altLang="en-US" sz="2000" noProof="1">
                <a:latin typeface="黑体" panose="02010609060101010101" pitchFamily="49" charset="-122"/>
                <a:ea typeface="黑体" panose="02010609060101010101" pitchFamily="49" charset="-122"/>
              </a:endParaRPr>
            </a:p>
          </p:txBody>
        </p:sp>
      </p:grpSp>
      <p:pic>
        <p:nvPicPr>
          <p:cNvPr id="27651" name="Picture 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3838" y="1647825"/>
            <a:ext cx="86963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extBox 21"/>
          <p:cNvSpPr txBox="1">
            <a:spLocks noChangeArrowheads="1"/>
          </p:cNvSpPr>
          <p:nvPr/>
        </p:nvSpPr>
        <p:spPr bwMode="auto">
          <a:xfrm>
            <a:off x="755650" y="5661025"/>
            <a:ext cx="5472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dirty="0">
                <a:latin typeface="华文新魏" panose="02010800040101010101" pitchFamily="2" charset="-122"/>
                <a:ea typeface="华文新魏" panose="02010800040101010101" pitchFamily="2" charset="-122"/>
              </a:rPr>
              <a:t>注意事项：</a:t>
            </a:r>
            <a:r>
              <a:rPr lang="zh-CN" altLang="en-US" sz="2400" dirty="0">
                <a:solidFill>
                  <a:srgbClr val="FF0000"/>
                </a:solidFill>
                <a:latin typeface="华文新魏" panose="02010800040101010101" pitchFamily="2" charset="-122"/>
                <a:ea typeface="华文新魏" panose="02010800040101010101" pitchFamily="2" charset="-122"/>
              </a:rPr>
              <a:t>审计报告的有效期</a:t>
            </a:r>
            <a:r>
              <a:rPr lang="en-US" altLang="zh-CN" sz="2400" dirty="0">
                <a:solidFill>
                  <a:srgbClr val="FF0000"/>
                </a:solidFill>
                <a:latin typeface="华文新魏" panose="02010800040101010101" pitchFamily="2" charset="-122"/>
                <a:ea typeface="华文新魏" panose="02010800040101010101" pitchFamily="2" charset="-122"/>
              </a:rPr>
              <a:t>3</a:t>
            </a:r>
            <a:r>
              <a:rPr lang="zh-CN" altLang="en-US" sz="2400" dirty="0">
                <a:solidFill>
                  <a:srgbClr val="FF0000"/>
                </a:solidFill>
                <a:latin typeface="华文新魏" panose="02010800040101010101" pitchFamily="2" charset="-122"/>
                <a:ea typeface="华文新魏" panose="02010800040101010101" pitchFamily="2" charset="-122"/>
              </a:rPr>
              <a:t>个</a:t>
            </a:r>
            <a:r>
              <a:rPr lang="zh-CN" altLang="en-US" sz="2400" dirty="0" smtClean="0">
                <a:solidFill>
                  <a:srgbClr val="FF0000"/>
                </a:solidFill>
                <a:latin typeface="华文新魏" panose="02010800040101010101" pitchFamily="2" charset="-122"/>
                <a:ea typeface="华文新魏" panose="02010800040101010101" pitchFamily="2" charset="-122"/>
              </a:rPr>
              <a:t>月</a:t>
            </a:r>
            <a:endParaRPr lang="zh-CN" altLang="en-US" sz="2400"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12"/>
          <p:cNvGrpSpPr/>
          <p:nvPr/>
        </p:nvGrpSpPr>
        <p:grpSpPr bwMode="auto">
          <a:xfrm>
            <a:off x="122238" y="117475"/>
            <a:ext cx="8899525" cy="6648450"/>
            <a:chOff x="1464128" y="1520825"/>
            <a:chExt cx="4005943" cy="1582057"/>
          </a:xfrm>
        </p:grpSpPr>
        <p:grpSp>
          <p:nvGrpSpPr>
            <p:cNvPr id="28677" name="组合 14"/>
            <p:cNvGrpSpPr/>
            <p:nvPr/>
          </p:nvGrpSpPr>
          <p:grpSpPr bwMode="auto">
            <a:xfrm>
              <a:off x="1464128" y="1520825"/>
              <a:ext cx="4005943" cy="1582057"/>
              <a:chOff x="1464128" y="1520825"/>
              <a:chExt cx="4005943" cy="1582057"/>
            </a:xfrm>
          </p:grpSpPr>
          <p:sp>
            <p:nvSpPr>
              <p:cNvPr id="18" name="圆角矩形 17"/>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9" name="圆角矩形 18"/>
              <p:cNvSpPr/>
              <p:nvPr/>
            </p:nvSpPr>
            <p:spPr>
              <a:xfrm>
                <a:off x="1464128" y="1576274"/>
                <a:ext cx="4005943" cy="152660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grpSp>
        <p:sp>
          <p:nvSpPr>
            <p:cNvPr id="16" name="圆角矩形 15"/>
            <p:cNvSpPr/>
            <p:nvPr/>
          </p:nvSpPr>
          <p:spPr>
            <a:xfrm>
              <a:off x="2884676" y="1590513"/>
              <a:ext cx="1173446" cy="162279"/>
            </a:xfrm>
            <a:prstGeom prst="roundRect">
              <a:avLst/>
            </a:prstGeom>
            <a:solidFill>
              <a:schemeClr val="tx1">
                <a:lumMod val="75000"/>
                <a:lumOff val="25000"/>
              </a:schemeClr>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2000" noProof="1">
                  <a:latin typeface="黑体" panose="02010609060101010101" pitchFamily="49" charset="-122"/>
                  <a:ea typeface="黑体" panose="02010609060101010101" pitchFamily="49" charset="-122"/>
                </a:rPr>
                <a:t>法定代表人变更</a:t>
              </a:r>
              <a:endParaRPr lang="zh-CN" altLang="en-US" sz="2000" noProof="1">
                <a:latin typeface="黑体" panose="02010609060101010101" pitchFamily="49" charset="-122"/>
                <a:ea typeface="黑体" panose="02010609060101010101" pitchFamily="49" charset="-122"/>
              </a:endParaRPr>
            </a:p>
          </p:txBody>
        </p:sp>
      </p:grpSp>
      <p:pic>
        <p:nvPicPr>
          <p:cNvPr id="2867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1196975"/>
            <a:ext cx="846772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6" name="TextBox 8"/>
          <p:cNvSpPr txBox="1">
            <a:spLocks noChangeArrowheads="1"/>
          </p:cNvSpPr>
          <p:nvPr/>
        </p:nvSpPr>
        <p:spPr bwMode="auto">
          <a:xfrm>
            <a:off x="971550" y="6053138"/>
            <a:ext cx="532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dirty="0">
                <a:solidFill>
                  <a:srgbClr val="FF0000"/>
                </a:solidFill>
                <a:latin typeface="+mn-ea"/>
                <a:ea typeface="+mn-ea"/>
              </a:rPr>
              <a:t>注意事项：</a:t>
            </a:r>
            <a:r>
              <a:rPr lang="en-US" altLang="zh-CN" sz="2000" dirty="0">
                <a:solidFill>
                  <a:srgbClr val="FF0000"/>
                </a:solidFill>
                <a:latin typeface="+mn-ea"/>
                <a:ea typeface="+mn-ea"/>
              </a:rPr>
              <a:t>2</a:t>
            </a:r>
            <a:r>
              <a:rPr lang="zh-CN" altLang="en-US" sz="2000" dirty="0">
                <a:solidFill>
                  <a:srgbClr val="FF0000"/>
                </a:solidFill>
                <a:latin typeface="+mn-ea"/>
                <a:ea typeface="+mn-ea"/>
              </a:rPr>
              <a:t>、</a:t>
            </a:r>
            <a:r>
              <a:rPr lang="en-US" altLang="zh-CN" sz="2000" dirty="0">
                <a:solidFill>
                  <a:srgbClr val="FF0000"/>
                </a:solidFill>
                <a:latin typeface="+mn-ea"/>
                <a:ea typeface="+mn-ea"/>
              </a:rPr>
              <a:t>3</a:t>
            </a:r>
            <a:r>
              <a:rPr lang="zh-CN" altLang="en-US" sz="2000" dirty="0">
                <a:solidFill>
                  <a:srgbClr val="FF0000"/>
                </a:solidFill>
                <a:latin typeface="+mn-ea"/>
                <a:ea typeface="+mn-ea"/>
              </a:rPr>
              <a:t>、</a:t>
            </a:r>
            <a:r>
              <a:rPr lang="en-US" altLang="zh-CN" sz="2000" dirty="0">
                <a:solidFill>
                  <a:srgbClr val="FF0000"/>
                </a:solidFill>
                <a:latin typeface="+mn-ea"/>
                <a:ea typeface="+mn-ea"/>
              </a:rPr>
              <a:t>4</a:t>
            </a:r>
            <a:r>
              <a:rPr lang="zh-CN" altLang="en-US" sz="2000" dirty="0">
                <a:solidFill>
                  <a:srgbClr val="FF0000"/>
                </a:solidFill>
                <a:latin typeface="+mn-ea"/>
                <a:ea typeface="+mn-ea"/>
              </a:rPr>
              <a:t>一式两份；认定</a:t>
            </a:r>
            <a:r>
              <a:rPr lang="zh-CN" altLang="en-US" sz="2000" dirty="0" smtClean="0">
                <a:solidFill>
                  <a:srgbClr val="FF0000"/>
                </a:solidFill>
                <a:latin typeface="+mn-ea"/>
                <a:ea typeface="+mn-ea"/>
              </a:rPr>
              <a:t>说明</a:t>
            </a:r>
            <a:endParaRPr lang="zh-CN" altLang="en-US" sz="2000" dirty="0">
              <a:solidFill>
                <a:srgbClr val="FF0000"/>
              </a:solidFill>
              <a:latin typeface="+mn-ea"/>
              <a:ea typeface="+mn-e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4"/>
          <p:cNvGrpSpPr/>
          <p:nvPr/>
        </p:nvGrpSpPr>
        <p:grpSpPr bwMode="auto">
          <a:xfrm>
            <a:off x="527050" y="144463"/>
            <a:ext cx="2771775" cy="874712"/>
            <a:chOff x="1463505" y="1520824"/>
            <a:chExt cx="2674924" cy="492872"/>
          </a:xfrm>
        </p:grpSpPr>
        <p:grpSp>
          <p:nvGrpSpPr>
            <p:cNvPr id="29702" name="组合 6"/>
            <p:cNvGrpSpPr/>
            <p:nvPr/>
          </p:nvGrpSpPr>
          <p:grpSpPr bwMode="auto">
            <a:xfrm>
              <a:off x="1463505" y="1520824"/>
              <a:ext cx="2674924" cy="492872"/>
              <a:chOff x="1463505" y="1520824"/>
              <a:chExt cx="2674924" cy="492872"/>
            </a:xfrm>
          </p:grpSpPr>
          <p:sp>
            <p:nvSpPr>
              <p:cNvPr id="10" name="圆角矩形 9"/>
              <p:cNvSpPr/>
              <p:nvPr/>
            </p:nvSpPr>
            <p:spPr>
              <a:xfrm>
                <a:off x="1463505" y="1520824"/>
                <a:ext cx="2674924" cy="492872"/>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1" name="圆角矩形 10"/>
              <p:cNvSpPr/>
              <p:nvPr/>
            </p:nvSpPr>
            <p:spPr>
              <a:xfrm>
                <a:off x="1463505" y="1520824"/>
                <a:ext cx="2569158" cy="459226"/>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r>
                  <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
          <p:nvSpPr>
            <p:cNvPr id="8" name="圆角矩形 7"/>
            <p:cNvSpPr/>
            <p:nvPr/>
          </p:nvSpPr>
          <p:spPr>
            <a:xfrm>
              <a:off x="1583030" y="1546953"/>
              <a:ext cx="2369327" cy="384061"/>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29706" name="文本框 19"/>
            <p:cNvSpPr txBox="1">
              <a:spLocks noChangeArrowheads="1"/>
            </p:cNvSpPr>
            <p:nvPr/>
          </p:nvSpPr>
          <p:spPr bwMode="auto">
            <a:xfrm>
              <a:off x="1824588" y="1575229"/>
              <a:ext cx="1954104" cy="32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a:solidFill>
                    <a:schemeClr val="bg1"/>
                  </a:solidFill>
                  <a:latin typeface="微软雅黑" panose="020B0503020204020204" pitchFamily="34" charset="-122"/>
                  <a:ea typeface="微软雅黑" panose="020B0503020204020204" pitchFamily="34" charset="-122"/>
                </a:rPr>
                <a:t>章程核准</a:t>
              </a:r>
              <a:endParaRPr lang="zh-CN" altLang="en-US" sz="3000">
                <a:solidFill>
                  <a:schemeClr val="bg1"/>
                </a:solidFill>
                <a:latin typeface="微软雅黑" panose="020B0503020204020204" pitchFamily="34" charset="-122"/>
                <a:ea typeface="微软雅黑" panose="020B0503020204020204" pitchFamily="34" charset="-122"/>
              </a:endParaRPr>
            </a:p>
          </p:txBody>
        </p:sp>
      </p:grpSp>
      <p:pic>
        <p:nvPicPr>
          <p:cNvPr id="29699" name="图片 1" descr="IMG_20160129_1457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32075" y="1174750"/>
            <a:ext cx="4375150"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087688" y="3284538"/>
            <a:ext cx="1182687"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2" name="矩形 11"/>
          <p:cNvSpPr/>
          <p:nvPr/>
        </p:nvSpPr>
        <p:spPr>
          <a:xfrm>
            <a:off x="3851275" y="3840163"/>
            <a:ext cx="1182688"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4"/>
          <p:cNvGrpSpPr/>
          <p:nvPr/>
        </p:nvGrpSpPr>
        <p:grpSpPr bwMode="auto">
          <a:xfrm>
            <a:off x="527050" y="144463"/>
            <a:ext cx="2771775" cy="874712"/>
            <a:chOff x="1463505" y="1520824"/>
            <a:chExt cx="2674924" cy="492872"/>
          </a:xfrm>
        </p:grpSpPr>
        <p:grpSp>
          <p:nvGrpSpPr>
            <p:cNvPr id="30729" name="组合 6"/>
            <p:cNvGrpSpPr/>
            <p:nvPr/>
          </p:nvGrpSpPr>
          <p:grpSpPr bwMode="auto">
            <a:xfrm>
              <a:off x="1463505" y="1520824"/>
              <a:ext cx="2674924" cy="492872"/>
              <a:chOff x="1463505" y="1520824"/>
              <a:chExt cx="2674924" cy="492872"/>
            </a:xfrm>
          </p:grpSpPr>
          <p:sp>
            <p:nvSpPr>
              <p:cNvPr id="10" name="圆角矩形 9"/>
              <p:cNvSpPr/>
              <p:nvPr/>
            </p:nvSpPr>
            <p:spPr>
              <a:xfrm>
                <a:off x="1463505" y="1520824"/>
                <a:ext cx="2674924" cy="492872"/>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1" name="圆角矩形 10"/>
              <p:cNvSpPr/>
              <p:nvPr/>
            </p:nvSpPr>
            <p:spPr>
              <a:xfrm>
                <a:off x="1463505" y="1520824"/>
                <a:ext cx="2569158" cy="459226"/>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r>
                  <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
          <p:nvSpPr>
            <p:cNvPr id="8" name="圆角矩形 7"/>
            <p:cNvSpPr/>
            <p:nvPr/>
          </p:nvSpPr>
          <p:spPr>
            <a:xfrm>
              <a:off x="1583030" y="1546953"/>
              <a:ext cx="2369327" cy="384061"/>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30733" name="文本框 19"/>
            <p:cNvSpPr txBox="1">
              <a:spLocks noChangeArrowheads="1"/>
            </p:cNvSpPr>
            <p:nvPr/>
          </p:nvSpPr>
          <p:spPr bwMode="auto">
            <a:xfrm>
              <a:off x="1685854" y="1575230"/>
              <a:ext cx="2127933" cy="32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a:solidFill>
                    <a:schemeClr val="bg1"/>
                  </a:solidFill>
                  <a:latin typeface="微软雅黑" panose="020B0503020204020204" pitchFamily="34" charset="-122"/>
                  <a:ea typeface="微软雅黑" panose="020B0503020204020204" pitchFamily="34" charset="-122"/>
                </a:rPr>
                <a:t>负责人备案</a:t>
              </a:r>
              <a:endParaRPr lang="zh-CN" altLang="en-US" sz="3000">
                <a:solidFill>
                  <a:schemeClr val="bg1"/>
                </a:solidFill>
                <a:latin typeface="微软雅黑" panose="020B0503020204020204" pitchFamily="34" charset="-122"/>
                <a:ea typeface="微软雅黑" panose="020B0503020204020204" pitchFamily="34" charset="-122"/>
              </a:endParaRPr>
            </a:p>
          </p:txBody>
        </p:sp>
      </p:grpSp>
      <p:pic>
        <p:nvPicPr>
          <p:cNvPr id="30723" name="图片 2" descr="IMG_20160129_14580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22563" y="1131888"/>
            <a:ext cx="40767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030538" y="2636838"/>
            <a:ext cx="1182687"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2" name="矩形 11"/>
          <p:cNvSpPr/>
          <p:nvPr/>
        </p:nvSpPr>
        <p:spPr>
          <a:xfrm>
            <a:off x="3995738" y="3500438"/>
            <a:ext cx="431800"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3" name="矩形 12"/>
          <p:cNvSpPr/>
          <p:nvPr/>
        </p:nvSpPr>
        <p:spPr>
          <a:xfrm>
            <a:off x="4859338" y="3529013"/>
            <a:ext cx="1657350" cy="155575"/>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4" name="矩形 13"/>
          <p:cNvSpPr/>
          <p:nvPr/>
        </p:nvSpPr>
        <p:spPr>
          <a:xfrm>
            <a:off x="3228975" y="3771900"/>
            <a:ext cx="3071813" cy="157163"/>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5" name="矩形 14"/>
          <p:cNvSpPr/>
          <p:nvPr/>
        </p:nvSpPr>
        <p:spPr>
          <a:xfrm>
            <a:off x="3563938" y="4005263"/>
            <a:ext cx="503237" cy="157162"/>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a:off x="527050" y="144463"/>
            <a:ext cx="2771775" cy="874712"/>
            <a:chOff x="1463505" y="1520824"/>
            <a:chExt cx="2674924" cy="492872"/>
          </a:xfrm>
        </p:grpSpPr>
        <p:grpSp>
          <p:nvGrpSpPr>
            <p:cNvPr id="31751" name="组合 6"/>
            <p:cNvGrpSpPr/>
            <p:nvPr/>
          </p:nvGrpSpPr>
          <p:grpSpPr bwMode="auto">
            <a:xfrm>
              <a:off x="1463505" y="1520824"/>
              <a:ext cx="2674924" cy="492872"/>
              <a:chOff x="1463505" y="1520824"/>
              <a:chExt cx="2674924" cy="492872"/>
            </a:xfrm>
          </p:grpSpPr>
          <p:sp>
            <p:nvSpPr>
              <p:cNvPr id="10" name="圆角矩形 9"/>
              <p:cNvSpPr/>
              <p:nvPr/>
            </p:nvSpPr>
            <p:spPr>
              <a:xfrm>
                <a:off x="1463505" y="1520824"/>
                <a:ext cx="2674924" cy="492872"/>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11" name="圆角矩形 10"/>
              <p:cNvSpPr/>
              <p:nvPr/>
            </p:nvSpPr>
            <p:spPr>
              <a:xfrm>
                <a:off x="1463505" y="1520824"/>
                <a:ext cx="2569158" cy="459226"/>
              </a:xfrm>
              <a:prstGeom prst="roundRect">
                <a:avLst>
                  <a:gd name="adj" fmla="val 13915"/>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fontAlgn="auto">
                  <a:defRPr/>
                </a:pPr>
                <a:r>
                  <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120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
          <p:nvSpPr>
            <p:cNvPr id="8" name="圆角矩形 7"/>
            <p:cNvSpPr/>
            <p:nvPr/>
          </p:nvSpPr>
          <p:spPr>
            <a:xfrm>
              <a:off x="1583030" y="1546953"/>
              <a:ext cx="2369327" cy="384061"/>
            </a:xfrm>
            <a:prstGeom prst="roundRect">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latin typeface="微软雅黑" panose="020B0503020204020204" pitchFamily="34" charset="-122"/>
                <a:ea typeface="微软雅黑" panose="020B0503020204020204" pitchFamily="34" charset="-122"/>
              </a:endParaRPr>
            </a:p>
          </p:txBody>
        </p:sp>
        <p:sp>
          <p:nvSpPr>
            <p:cNvPr id="31755" name="文本框 19"/>
            <p:cNvSpPr txBox="1">
              <a:spLocks noChangeArrowheads="1"/>
            </p:cNvSpPr>
            <p:nvPr/>
          </p:nvSpPr>
          <p:spPr bwMode="auto">
            <a:xfrm>
              <a:off x="1824588" y="1575229"/>
              <a:ext cx="1954104" cy="32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a:solidFill>
                    <a:schemeClr val="bg1"/>
                  </a:solidFill>
                  <a:latin typeface="微软雅黑" panose="020B0503020204020204" pitchFamily="34" charset="-122"/>
                  <a:ea typeface="微软雅黑" panose="020B0503020204020204" pitchFamily="34" charset="-122"/>
                </a:rPr>
                <a:t>法人变更</a:t>
              </a:r>
              <a:endParaRPr lang="zh-CN" altLang="en-US" sz="3000">
                <a:solidFill>
                  <a:schemeClr val="bg1"/>
                </a:solidFill>
                <a:latin typeface="微软雅黑" panose="020B0503020204020204" pitchFamily="34" charset="-122"/>
                <a:ea typeface="微软雅黑" panose="020B0503020204020204" pitchFamily="34" charset="-122"/>
              </a:endParaRPr>
            </a:p>
          </p:txBody>
        </p:sp>
      </p:grpSp>
      <p:pic>
        <p:nvPicPr>
          <p:cNvPr id="31747" name="图片 2" descr="IMG_20160129_1458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19375" y="1149350"/>
            <a:ext cx="4138613"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933700" y="3429000"/>
            <a:ext cx="1182688"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2" name="矩形 11"/>
          <p:cNvSpPr/>
          <p:nvPr/>
        </p:nvSpPr>
        <p:spPr>
          <a:xfrm>
            <a:off x="5003800" y="3738563"/>
            <a:ext cx="288925"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
        <p:nvSpPr>
          <p:cNvPr id="13" name="矩形 12"/>
          <p:cNvSpPr/>
          <p:nvPr/>
        </p:nvSpPr>
        <p:spPr>
          <a:xfrm>
            <a:off x="5580063" y="3738563"/>
            <a:ext cx="431800" cy="184150"/>
          </a:xfrm>
          <a:prstGeom prst="rect">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bodyPr>
          <a:lstStyle/>
          <a:p>
            <a:pPr fontAlgn="auto">
              <a:defRPr/>
            </a:pPr>
            <a:endParaRPr lang="zh-CN" altLang="en-US" sz="2400" b="1" noProof="1">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670" y="116724"/>
            <a:ext cx="7560630"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再</a:t>
            </a:r>
            <a:r>
              <a:rPr lang="zh-CN" altLang="en-US" sz="3200" dirty="0" smtClean="0">
                <a:latin typeface="黑体" panose="02010609060101010101" pitchFamily="49" charset="-122"/>
                <a:ea typeface="黑体" panose="02010609060101010101" pitchFamily="49" charset="-122"/>
              </a:rPr>
              <a:t>强调几个影响换届工作的问题：</a:t>
            </a:r>
            <a:endParaRPr lang="en-US" altLang="zh-CN" sz="3200" dirty="0" smtClean="0">
              <a:latin typeface="黑体" panose="02010609060101010101" pitchFamily="49" charset="-122"/>
              <a:ea typeface="黑体" panose="02010609060101010101" pitchFamily="49" charset="-122"/>
            </a:endParaRPr>
          </a:p>
        </p:txBody>
      </p:sp>
      <p:sp>
        <p:nvSpPr>
          <p:cNvPr id="3" name="TextBox 2"/>
          <p:cNvSpPr txBox="1"/>
          <p:nvPr/>
        </p:nvSpPr>
        <p:spPr>
          <a:xfrm>
            <a:off x="395652" y="701499"/>
            <a:ext cx="8280690" cy="6186309"/>
          </a:xfrm>
          <a:prstGeom prst="rect">
            <a:avLst/>
          </a:prstGeom>
          <a:noFill/>
        </p:spPr>
        <p:txBody>
          <a:bodyPr wrap="square" rtlCol="0">
            <a:spAutoFit/>
          </a:bodyPr>
          <a:lstStyle/>
          <a:p>
            <a:r>
              <a:rPr lang="en-US" altLang="zh-CN" sz="2200" dirty="0" smtClean="0">
                <a:latin typeface="华文新魏" panose="02010800040101010101" pitchFamily="2" charset="-122"/>
                <a:ea typeface="华文新魏" panose="02010800040101010101" pitchFamily="2" charset="-122"/>
              </a:rPr>
              <a:t>1.</a:t>
            </a:r>
            <a:r>
              <a:rPr lang="zh-CN" altLang="en-US" sz="2200" dirty="0" smtClean="0">
                <a:latin typeface="华文新魏" panose="02010800040101010101" pitchFamily="2" charset="-122"/>
                <a:ea typeface="华文新魏" panose="02010800040101010101" pitchFamily="2" charset="-122"/>
              </a:rPr>
              <a:t>尽早开展筹备，换届筹备工作周期长，尤其是</a:t>
            </a:r>
            <a:r>
              <a:rPr lang="zh-CN" altLang="en-US" sz="2200" dirty="0" smtClean="0">
                <a:solidFill>
                  <a:srgbClr val="FF0000"/>
                </a:solidFill>
                <a:latin typeface="华文新魏" panose="02010800040101010101" pitchFamily="2" charset="-122"/>
                <a:ea typeface="华文新魏" panose="02010800040101010101" pitchFamily="2" charset="-122"/>
              </a:rPr>
              <a:t>负责人人选兼职审批环节时间不可控</a:t>
            </a:r>
            <a:endParaRPr lang="en-US" altLang="zh-CN" sz="2200" dirty="0" smtClean="0">
              <a:solidFill>
                <a:srgbClr val="FF0000"/>
              </a:solidFill>
              <a:latin typeface="华文新魏" panose="02010800040101010101" pitchFamily="2" charset="-122"/>
              <a:ea typeface="华文新魏" panose="02010800040101010101" pitchFamily="2" charset="-122"/>
            </a:endParaRPr>
          </a:p>
          <a:p>
            <a:r>
              <a:rPr lang="en-US" altLang="zh-CN" sz="2200" dirty="0" smtClean="0">
                <a:latin typeface="华文新魏" panose="02010800040101010101" pitchFamily="2" charset="-122"/>
                <a:ea typeface="华文新魏" panose="02010800040101010101" pitchFamily="2" charset="-122"/>
              </a:rPr>
              <a:t>2.</a:t>
            </a:r>
            <a:r>
              <a:rPr lang="zh-CN" altLang="en-US" sz="2200" dirty="0" smtClean="0">
                <a:latin typeface="华文新魏" panose="02010800040101010101" pitchFamily="2" charset="-122"/>
                <a:ea typeface="华文新魏" panose="02010800040101010101" pitchFamily="2" charset="-122"/>
              </a:rPr>
              <a:t>提前酝酿好负责人人选，包括理事长、副理事长、秘书长和法定代表人，</a:t>
            </a:r>
            <a:r>
              <a:rPr lang="zh-CN" altLang="en-US" sz="2200" dirty="0" smtClean="0">
                <a:solidFill>
                  <a:srgbClr val="FF0000"/>
                </a:solidFill>
                <a:latin typeface="华文新魏" panose="02010800040101010101" pitchFamily="2" charset="-122"/>
                <a:ea typeface="华文新魏" panose="02010800040101010101" pitchFamily="2" charset="-122"/>
              </a:rPr>
              <a:t>法定代表人人选</a:t>
            </a:r>
            <a:r>
              <a:rPr lang="zh-CN" altLang="en-US" sz="2200" dirty="0" smtClean="0">
                <a:latin typeface="华文新魏" panose="02010800040101010101" pitchFamily="2" charset="-122"/>
                <a:ea typeface="华文新魏" panose="02010800040101010101" pitchFamily="2" charset="-122"/>
              </a:rPr>
              <a:t>也同负责任人人选</a:t>
            </a:r>
            <a:r>
              <a:rPr lang="zh-CN" altLang="en-US" sz="2200" dirty="0" smtClean="0">
                <a:solidFill>
                  <a:srgbClr val="FF0000"/>
                </a:solidFill>
                <a:latin typeface="华文新魏" panose="02010800040101010101" pitchFamily="2" charset="-122"/>
                <a:ea typeface="华文新魏" panose="02010800040101010101" pitchFamily="2" charset="-122"/>
              </a:rPr>
              <a:t>一并报送</a:t>
            </a:r>
            <a:endParaRPr lang="en-US" altLang="zh-CN" sz="2200" dirty="0" smtClean="0">
              <a:solidFill>
                <a:srgbClr val="FF0000"/>
              </a:solidFill>
              <a:latin typeface="华文新魏" panose="02010800040101010101" pitchFamily="2" charset="-122"/>
              <a:ea typeface="华文新魏" panose="02010800040101010101" pitchFamily="2" charset="-122"/>
            </a:endParaRPr>
          </a:p>
          <a:p>
            <a:r>
              <a:rPr lang="en-US" altLang="zh-CN" sz="2200" dirty="0" smtClean="0">
                <a:latin typeface="华文新魏" panose="02010800040101010101" pitchFamily="2" charset="-122"/>
                <a:ea typeface="华文新魏" panose="02010800040101010101" pitchFamily="2" charset="-122"/>
              </a:rPr>
              <a:t>3.</a:t>
            </a:r>
            <a:r>
              <a:rPr lang="zh-CN" altLang="en-US" sz="2200" dirty="0" smtClean="0">
                <a:solidFill>
                  <a:srgbClr val="FF0000"/>
                </a:solidFill>
                <a:latin typeface="华文新魏" panose="02010800040101010101" pitchFamily="2" charset="-122"/>
                <a:ea typeface="华文新魏" panose="02010800040101010101" pitchFamily="2" charset="-122"/>
              </a:rPr>
              <a:t>负责人任前公示</a:t>
            </a:r>
            <a:r>
              <a:rPr lang="zh-CN" altLang="en-US" sz="2200" dirty="0" smtClean="0">
                <a:latin typeface="华文新魏" panose="02010800040101010101" pitchFamily="2" charset="-122"/>
                <a:ea typeface="华文新魏" panose="02010800040101010101" pitchFamily="2" charset="-122"/>
              </a:rPr>
              <a:t>不能少，包括学会公示和全国学会组织管理信息平台公示</a:t>
            </a:r>
            <a:endParaRPr lang="en-US" altLang="zh-CN" sz="2200" dirty="0" smtClean="0">
              <a:latin typeface="华文新魏" panose="02010800040101010101" pitchFamily="2" charset="-122"/>
              <a:ea typeface="华文新魏" panose="02010800040101010101" pitchFamily="2" charset="-122"/>
            </a:endParaRPr>
          </a:p>
          <a:p>
            <a:r>
              <a:rPr lang="en-US" altLang="zh-CN" sz="2200" dirty="0" smtClean="0">
                <a:latin typeface="华文新魏" panose="02010800040101010101" pitchFamily="2" charset="-122"/>
                <a:ea typeface="华文新魏" panose="02010800040101010101" pitchFamily="2" charset="-122"/>
              </a:rPr>
              <a:t>4.</a:t>
            </a:r>
            <a:r>
              <a:rPr lang="zh-CN" altLang="en-US" sz="2200" dirty="0" smtClean="0">
                <a:latin typeface="华文新魏" panose="02010800040101010101" pitchFamily="2" charset="-122"/>
                <a:ea typeface="华文新魏" panose="02010800040101010101" pitchFamily="2" charset="-122"/>
              </a:rPr>
              <a:t>按程序一步一步稳妥推进，</a:t>
            </a:r>
            <a:r>
              <a:rPr lang="zh-CN" altLang="en-US" sz="2200" dirty="0" smtClean="0">
                <a:solidFill>
                  <a:srgbClr val="FF0000"/>
                </a:solidFill>
                <a:latin typeface="华文新魏" panose="02010800040101010101" pitchFamily="2" charset="-122"/>
                <a:ea typeface="华文新魏" panose="02010800040101010101" pitchFamily="2" charset="-122"/>
              </a:rPr>
              <a:t>严禁不经审批直接开会</a:t>
            </a:r>
            <a:r>
              <a:rPr lang="zh-CN" altLang="en-US" sz="2200" dirty="0" smtClean="0">
                <a:latin typeface="华文新魏" panose="02010800040101010101" pitchFamily="2" charset="-122"/>
                <a:ea typeface="华文新魏" panose="02010800040101010101" pitchFamily="2" charset="-122"/>
              </a:rPr>
              <a:t>，</a:t>
            </a:r>
            <a:r>
              <a:rPr lang="zh-CN" altLang="en-US" sz="2200" dirty="0" smtClean="0">
                <a:solidFill>
                  <a:srgbClr val="FF0000"/>
                </a:solidFill>
                <a:latin typeface="华文新魏" panose="02010800040101010101" pitchFamily="2" charset="-122"/>
                <a:ea typeface="华文新魏" panose="02010800040101010101" pitchFamily="2" charset="-122"/>
              </a:rPr>
              <a:t>严禁负责人人选不经过科协审批直接作为候选人</a:t>
            </a:r>
            <a:r>
              <a:rPr lang="zh-CN" altLang="en-US" sz="2200" dirty="0" smtClean="0">
                <a:latin typeface="华文新魏" panose="02010800040101010101" pitchFamily="2" charset="-122"/>
                <a:ea typeface="华文新魏" panose="02010800040101010101" pitchFamily="2" charset="-122"/>
              </a:rPr>
              <a:t>（</a:t>
            </a:r>
            <a:r>
              <a:rPr lang="zh-CN" altLang="en-US" sz="2200" dirty="0" smtClean="0">
                <a:solidFill>
                  <a:srgbClr val="FF0000"/>
                </a:solidFill>
                <a:latin typeface="华文新魏" panose="02010800040101010101" pitchFamily="2" charset="-122"/>
                <a:ea typeface="华文新魏" panose="02010800040101010101" pitchFamily="2" charset="-122"/>
              </a:rPr>
              <a:t>差额选举</a:t>
            </a:r>
            <a:r>
              <a:rPr lang="zh-CN" altLang="en-US" sz="2200" dirty="0" smtClean="0">
                <a:latin typeface="华文新魏" panose="02010800040101010101" pitchFamily="2" charset="-122"/>
                <a:ea typeface="华文新魏" panose="02010800040101010101" pitchFamily="2" charset="-122"/>
              </a:rPr>
              <a:t>的，所有人选必须上报，并提前说明；仅涉及</a:t>
            </a:r>
            <a:r>
              <a:rPr lang="zh-CN" altLang="en-US" sz="2200" dirty="0" smtClean="0">
                <a:solidFill>
                  <a:srgbClr val="FF0000"/>
                </a:solidFill>
                <a:latin typeface="华文新魏" panose="02010800040101010101" pitchFamily="2" charset="-122"/>
                <a:ea typeface="华文新魏" panose="02010800040101010101" pitchFamily="2" charset="-122"/>
              </a:rPr>
              <a:t>辞职、免职</a:t>
            </a:r>
            <a:r>
              <a:rPr lang="zh-CN" altLang="en-US" sz="2200" dirty="0" smtClean="0">
                <a:latin typeface="华文新魏" panose="02010800040101010101" pitchFamily="2" charset="-122"/>
                <a:ea typeface="华文新魏" panose="02010800040101010101" pitchFamily="2" charset="-122"/>
              </a:rPr>
              <a:t>或</a:t>
            </a:r>
            <a:r>
              <a:rPr lang="zh-CN" altLang="en-US" sz="2200" dirty="0" smtClean="0">
                <a:solidFill>
                  <a:srgbClr val="FF0000"/>
                </a:solidFill>
                <a:latin typeface="华文新魏" panose="02010800040101010101" pitchFamily="2" charset="-122"/>
                <a:ea typeface="华文新魏" panose="02010800040101010101" pitchFamily="2" charset="-122"/>
              </a:rPr>
              <a:t>秘书长聘任、解聘</a:t>
            </a:r>
            <a:r>
              <a:rPr lang="zh-CN" altLang="en-US" sz="2200" dirty="0" smtClean="0">
                <a:latin typeface="华文新魏" panose="02010800040101010101" pitchFamily="2" charset="-122"/>
                <a:ea typeface="华文新魏" panose="02010800040101010101" pitchFamily="2" charset="-122"/>
              </a:rPr>
              <a:t>的不需事前报批）</a:t>
            </a:r>
            <a:endParaRPr lang="en-US" altLang="zh-CN" sz="2200" dirty="0" smtClean="0">
              <a:latin typeface="华文新魏" panose="02010800040101010101" pitchFamily="2" charset="-122"/>
              <a:ea typeface="华文新魏" panose="02010800040101010101" pitchFamily="2" charset="-122"/>
            </a:endParaRPr>
          </a:p>
          <a:p>
            <a:r>
              <a:rPr lang="en-US" altLang="zh-CN" sz="2200" dirty="0" smtClean="0">
                <a:latin typeface="华文新魏" panose="02010800040101010101" pitchFamily="2" charset="-122"/>
                <a:ea typeface="华文新魏" panose="02010800040101010101" pitchFamily="2" charset="-122"/>
              </a:rPr>
              <a:t>5.</a:t>
            </a:r>
            <a:r>
              <a:rPr lang="zh-CN" altLang="en-US" sz="2200" dirty="0">
                <a:latin typeface="华文新魏" panose="02010800040101010101" pitchFamily="2" charset="-122"/>
                <a:ea typeface="华文新魏" panose="02010800040101010101" pitchFamily="2" charset="-122"/>
              </a:rPr>
              <a:t>换届</a:t>
            </a:r>
            <a:r>
              <a:rPr lang="zh-CN" altLang="en-US" sz="2200" dirty="0" smtClean="0">
                <a:latin typeface="华文新魏" panose="02010800040101010101" pitchFamily="2" charset="-122"/>
                <a:ea typeface="华文新魏" panose="02010800040101010101" pitchFamily="2" charset="-122"/>
              </a:rPr>
              <a:t>会后尽快完成备案手续，包括</a:t>
            </a:r>
            <a:r>
              <a:rPr lang="zh-CN" altLang="en-US" sz="2200" dirty="0" smtClean="0">
                <a:solidFill>
                  <a:srgbClr val="FF0000"/>
                </a:solidFill>
                <a:latin typeface="华文新魏" panose="02010800040101010101" pitchFamily="2" charset="-122"/>
                <a:ea typeface="华文新魏" panose="02010800040101010101" pitchFamily="2" charset="-122"/>
              </a:rPr>
              <a:t>负责人变更</a:t>
            </a:r>
            <a:r>
              <a:rPr lang="zh-CN" altLang="en-US" sz="2200" dirty="0" smtClean="0">
                <a:latin typeface="华文新魏" panose="02010800040101010101" pitchFamily="2" charset="-122"/>
                <a:ea typeface="华文新魏" panose="02010800040101010101" pitchFamily="2" charset="-122"/>
              </a:rPr>
              <a:t>、</a:t>
            </a:r>
            <a:r>
              <a:rPr lang="zh-CN" altLang="en-US" sz="2200" dirty="0" smtClean="0">
                <a:solidFill>
                  <a:srgbClr val="FF0000"/>
                </a:solidFill>
                <a:latin typeface="华文新魏" panose="02010800040101010101" pitchFamily="2" charset="-122"/>
                <a:ea typeface="华文新魏" panose="02010800040101010101" pitchFamily="2" charset="-122"/>
              </a:rPr>
              <a:t>章程核准</a:t>
            </a:r>
            <a:r>
              <a:rPr lang="zh-CN" altLang="en-US" sz="2200" dirty="0" smtClean="0">
                <a:latin typeface="华文新魏" panose="02010800040101010101" pitchFamily="2" charset="-122"/>
                <a:ea typeface="华文新魏" panose="02010800040101010101" pitchFamily="2" charset="-122"/>
              </a:rPr>
              <a:t>和</a:t>
            </a:r>
            <a:r>
              <a:rPr lang="zh-CN" altLang="en-US" sz="2200" dirty="0" smtClean="0">
                <a:solidFill>
                  <a:srgbClr val="FF0000"/>
                </a:solidFill>
                <a:latin typeface="华文新魏" panose="02010800040101010101" pitchFamily="2" charset="-122"/>
                <a:ea typeface="华文新魏" panose="02010800040101010101" pitchFamily="2" charset="-122"/>
              </a:rPr>
              <a:t>法定代表人变更</a:t>
            </a:r>
            <a:r>
              <a:rPr lang="zh-CN" altLang="en-US" sz="2200" dirty="0" smtClean="0">
                <a:latin typeface="华文新魏" panose="02010800040101010101" pitchFamily="2" charset="-122"/>
                <a:ea typeface="华文新魏" panose="02010800040101010101" pitchFamily="2" charset="-122"/>
              </a:rPr>
              <a:t>（负责人变动表又需要盖章，时间长；</a:t>
            </a:r>
            <a:r>
              <a:rPr lang="zh-CN" altLang="en-US" sz="2200" dirty="0" smtClean="0">
                <a:latin typeface="华文新魏" panose="02010800040101010101" pitchFamily="2" charset="-122"/>
                <a:ea typeface="华文新魏" panose="02010800040101010101" pitchFamily="2" charset="-122"/>
              </a:rPr>
              <a:t>法定代表人</a:t>
            </a:r>
            <a:r>
              <a:rPr lang="zh-CN" altLang="en-US" sz="2200" dirty="0" smtClean="0">
                <a:latin typeface="华文新魏" panose="02010800040101010101" pitchFamily="2" charset="-122"/>
                <a:ea typeface="华文新魏" panose="02010800040101010101" pitchFamily="2" charset="-122"/>
              </a:rPr>
              <a:t>变更可不与负责人备案一并办理）</a:t>
            </a:r>
            <a:endParaRPr lang="en-US" altLang="zh-CN" sz="2200" dirty="0" smtClean="0">
              <a:latin typeface="华文新魏" panose="02010800040101010101" pitchFamily="2" charset="-122"/>
              <a:ea typeface="华文新魏" panose="02010800040101010101" pitchFamily="2" charset="-122"/>
            </a:endParaRPr>
          </a:p>
          <a:p>
            <a:r>
              <a:rPr lang="en-US" altLang="zh-CN" sz="2200" dirty="0" smtClean="0">
                <a:latin typeface="华文新魏" panose="02010800040101010101" pitchFamily="2" charset="-122"/>
                <a:ea typeface="华文新魏" panose="02010800040101010101" pitchFamily="2" charset="-122"/>
              </a:rPr>
              <a:t>6.</a:t>
            </a:r>
            <a:r>
              <a:rPr lang="zh-CN" altLang="en-US" sz="2200" dirty="0" smtClean="0">
                <a:latin typeface="华文新魏" panose="02010800040101010101" pitchFamily="2" charset="-122"/>
                <a:ea typeface="华文新魏" panose="02010800040101010101" pitchFamily="2" charset="-122"/>
              </a:rPr>
              <a:t>备案材料要齐全，先在中国社会组织政务服务平台填写；如果民政部没有要求，不要填写特殊情况说明</a:t>
            </a:r>
            <a:endParaRPr lang="en-US" altLang="zh-CN" sz="2200" dirty="0" smtClean="0">
              <a:latin typeface="华文新魏" panose="02010800040101010101" pitchFamily="2" charset="-122"/>
              <a:ea typeface="华文新魏" panose="02010800040101010101" pitchFamily="2" charset="-122"/>
            </a:endParaRPr>
          </a:p>
          <a:p>
            <a:r>
              <a:rPr lang="en-US" altLang="zh-CN" sz="2200" dirty="0" smtClean="0">
                <a:latin typeface="华文新魏" panose="02010800040101010101" pitchFamily="2" charset="-122"/>
                <a:ea typeface="华文新魏" panose="02010800040101010101" pitchFamily="2" charset="-122"/>
              </a:rPr>
              <a:t>7.</a:t>
            </a:r>
            <a:r>
              <a:rPr lang="zh-CN" altLang="en-US" sz="2200" dirty="0" smtClean="0">
                <a:latin typeface="华文新魏" panose="02010800040101010101" pitchFamily="2" charset="-122"/>
                <a:ea typeface="华文新魏" panose="02010800040101010101" pitchFamily="2" charset="-122"/>
              </a:rPr>
              <a:t>备案后民政部的审批材料要保存</a:t>
            </a:r>
            <a:r>
              <a:rPr lang="zh-CN" altLang="en-US" sz="2200" dirty="0" smtClean="0">
                <a:latin typeface="华文新魏" panose="02010800040101010101" pitchFamily="2" charset="-122"/>
                <a:ea typeface="华文新魏" panose="02010800040101010101" pitchFamily="2" charset="-122"/>
              </a:rPr>
              <a:t>好</a:t>
            </a:r>
            <a:endParaRPr lang="en-US" altLang="zh-CN" sz="2200" dirty="0" smtClean="0">
              <a:latin typeface="华文新魏" panose="02010800040101010101" pitchFamily="2" charset="-122"/>
              <a:ea typeface="华文新魏" panose="02010800040101010101" pitchFamily="2" charset="-122"/>
            </a:endParaRPr>
          </a:p>
          <a:p>
            <a:r>
              <a:rPr lang="en-US" altLang="zh-CN" sz="2200" dirty="0" smtClean="0">
                <a:latin typeface="华文新魏" panose="02010800040101010101" pitchFamily="2" charset="-122"/>
                <a:ea typeface="华文新魏" panose="02010800040101010101" pitchFamily="2" charset="-122"/>
              </a:rPr>
              <a:t>8.</a:t>
            </a:r>
            <a:r>
              <a:rPr lang="zh-CN" altLang="en-US" sz="2200" dirty="0" smtClean="0">
                <a:latin typeface="华文新魏" panose="02010800040101010101" pitchFamily="2" charset="-122"/>
                <a:ea typeface="华文新魏" panose="02010800040101010101" pitchFamily="2" charset="-122"/>
              </a:rPr>
              <a:t>仅为中国科协</a:t>
            </a:r>
            <a:r>
              <a:rPr lang="zh-CN" altLang="en-US" sz="2200" dirty="0" smtClean="0">
                <a:solidFill>
                  <a:srgbClr val="FF0000"/>
                </a:solidFill>
                <a:latin typeface="华文新魏" panose="02010800040101010101" pitchFamily="2" charset="-122"/>
                <a:ea typeface="华文新魏" panose="02010800040101010101" pitchFamily="2" charset="-122"/>
              </a:rPr>
              <a:t>团体会员的学会</a:t>
            </a:r>
            <a:r>
              <a:rPr lang="zh-CN" altLang="en-US" sz="2200" dirty="0" smtClean="0">
                <a:latin typeface="华文新魏" panose="02010800040101010101" pitchFamily="2" charset="-122"/>
                <a:ea typeface="华文新魏" panose="02010800040101010101" pitchFamily="2" charset="-122"/>
              </a:rPr>
              <a:t>，会前一个月也请告知，会后相关备案材料也请提交中国科协一份</a:t>
            </a:r>
            <a:endParaRPr lang="zh-CN" altLang="en-US" sz="22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158"/>
          </a:xfrm>
        </p:spPr>
        <p:txBody>
          <a:bodyPr>
            <a:normAutofit/>
          </a:bodyPr>
          <a:lstStyle/>
          <a:p>
            <a:r>
              <a:rPr lang="en-US" altLang="zh-CN" sz="2800" dirty="0" smtClean="0"/>
              <a:t>2022</a:t>
            </a:r>
            <a:r>
              <a:rPr lang="zh-CN" altLang="en-US" sz="2800" dirty="0" smtClean="0"/>
              <a:t>年已完成换届的学会（</a:t>
            </a:r>
            <a:r>
              <a:rPr lang="en-US" altLang="zh-CN" sz="2800" dirty="0" smtClean="0"/>
              <a:t>3</a:t>
            </a:r>
            <a:r>
              <a:rPr lang="zh-CN" altLang="en-US" sz="2800" dirty="0" smtClean="0"/>
              <a:t>个）</a:t>
            </a:r>
            <a:endParaRPr lang="zh-CN" altLang="en-US" sz="2800" dirty="0"/>
          </a:p>
        </p:txBody>
      </p:sp>
      <p:graphicFrame>
        <p:nvGraphicFramePr>
          <p:cNvPr id="4" name="表格 3"/>
          <p:cNvGraphicFramePr>
            <a:graphicFrameLocks noGrp="1"/>
          </p:cNvGraphicFramePr>
          <p:nvPr>
            <p:custDataLst>
              <p:tags r:id="rId1"/>
            </p:custDataLst>
          </p:nvPr>
        </p:nvGraphicFramePr>
        <p:xfrm>
          <a:off x="323647" y="1340826"/>
          <a:ext cx="8496708" cy="2536044"/>
        </p:xfrm>
        <a:graphic>
          <a:graphicData uri="http://schemas.openxmlformats.org/drawingml/2006/table">
            <a:tbl>
              <a:tblPr firstRow="1" bandRow="1">
                <a:tableStyleId>{5C22544A-7EE6-4342-B048-85BDC9FD1C3A}</a:tableStyleId>
              </a:tblPr>
              <a:tblGrid>
                <a:gridCol w="612373"/>
                <a:gridCol w="688923"/>
                <a:gridCol w="2613694"/>
                <a:gridCol w="1351983"/>
                <a:gridCol w="600881"/>
                <a:gridCol w="1351983"/>
                <a:gridCol w="1276871"/>
              </a:tblGrid>
              <a:tr h="634011">
                <a:tc>
                  <a:txBody>
                    <a:bodyPr/>
                    <a:lstStyle/>
                    <a:p>
                      <a:pPr algn="ctr" fontAlgn="ctr">
                        <a:spcAft>
                          <a:spcPts val="0"/>
                        </a:spcAft>
                      </a:pPr>
                      <a:r>
                        <a:rPr lang="zh-CN" sz="1500" b="1" kern="0" dirty="0">
                          <a:solidFill>
                            <a:schemeClr val="bg1"/>
                          </a:solidFill>
                          <a:effectLst/>
                          <a:latin typeface="+mn-ea"/>
                          <a:ea typeface="+mn-ea"/>
                          <a:cs typeface="黑体" panose="02010609060101010101" pitchFamily="49" charset="-122"/>
                        </a:rPr>
                        <a:t>序号</a:t>
                      </a:r>
                      <a:endParaRPr lang="zh-CN" sz="1500" b="1"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ctr">
                        <a:spcAft>
                          <a:spcPts val="0"/>
                        </a:spcAft>
                      </a:pPr>
                      <a:r>
                        <a:rPr lang="zh-CN" sz="1500" b="1" kern="0" dirty="0">
                          <a:solidFill>
                            <a:schemeClr val="bg1"/>
                          </a:solidFill>
                          <a:effectLst/>
                          <a:latin typeface="+mn-ea"/>
                          <a:ea typeface="+mn-ea"/>
                          <a:cs typeface="黑体" panose="02010609060101010101" pitchFamily="49" charset="-122"/>
                        </a:rPr>
                        <a:t>编码</a:t>
                      </a:r>
                      <a:endParaRPr lang="zh-CN" sz="1500" b="1"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ctr">
                        <a:spcAft>
                          <a:spcPts val="0"/>
                        </a:spcAft>
                      </a:pPr>
                      <a:r>
                        <a:rPr lang="zh-CN" sz="1500" b="1" kern="0" dirty="0">
                          <a:solidFill>
                            <a:schemeClr val="bg1"/>
                          </a:solidFill>
                          <a:effectLst/>
                          <a:latin typeface="+mn-ea"/>
                          <a:ea typeface="+mn-ea"/>
                          <a:cs typeface="黑体" panose="02010609060101010101" pitchFamily="49" charset="-122"/>
                        </a:rPr>
                        <a:t>学会</a:t>
                      </a:r>
                      <a:endParaRPr lang="zh-CN" sz="1500" b="1"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ctr">
                        <a:spcAft>
                          <a:spcPts val="0"/>
                        </a:spcAft>
                      </a:pPr>
                      <a:r>
                        <a:rPr lang="zh-CN" sz="1500" b="1" kern="0" dirty="0">
                          <a:solidFill>
                            <a:schemeClr val="bg1"/>
                          </a:solidFill>
                          <a:effectLst/>
                          <a:latin typeface="+mn-ea"/>
                          <a:ea typeface="+mn-ea"/>
                          <a:cs typeface="黑体" panose="02010609060101010101" pitchFamily="49" charset="-122"/>
                        </a:rPr>
                        <a:t>最近一次</a:t>
                      </a:r>
                      <a:br>
                        <a:rPr lang="en-US" sz="1500" b="1" kern="0" dirty="0">
                          <a:solidFill>
                            <a:schemeClr val="bg1"/>
                          </a:solidFill>
                          <a:effectLst/>
                          <a:latin typeface="+mn-ea"/>
                          <a:ea typeface="+mn-ea"/>
                          <a:cs typeface="黑体" panose="02010609060101010101" pitchFamily="49" charset="-122"/>
                        </a:rPr>
                      </a:br>
                      <a:r>
                        <a:rPr lang="zh-CN" sz="1500" b="1" kern="0" dirty="0">
                          <a:solidFill>
                            <a:schemeClr val="bg1"/>
                          </a:solidFill>
                          <a:effectLst/>
                          <a:latin typeface="+mn-ea"/>
                          <a:ea typeface="+mn-ea"/>
                          <a:cs typeface="黑体" panose="02010609060101010101" pitchFamily="49" charset="-122"/>
                        </a:rPr>
                        <a:t>换届时间</a:t>
                      </a:r>
                      <a:endParaRPr lang="zh-CN" sz="1500" b="1"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ctr">
                        <a:spcAft>
                          <a:spcPts val="0"/>
                        </a:spcAft>
                      </a:pPr>
                      <a:r>
                        <a:rPr lang="zh-CN" sz="1500" b="1" kern="0" dirty="0">
                          <a:solidFill>
                            <a:schemeClr val="bg1"/>
                          </a:solidFill>
                          <a:effectLst/>
                          <a:latin typeface="+mn-ea"/>
                          <a:ea typeface="+mn-ea"/>
                          <a:cs typeface="黑体" panose="02010609060101010101" pitchFamily="49" charset="-122"/>
                        </a:rPr>
                        <a:t>任期</a:t>
                      </a:r>
                      <a:br>
                        <a:rPr lang="en-US" sz="1500" b="1" kern="0" dirty="0">
                          <a:solidFill>
                            <a:schemeClr val="bg1"/>
                          </a:solidFill>
                          <a:effectLst/>
                          <a:latin typeface="+mn-ea"/>
                          <a:ea typeface="+mn-ea"/>
                          <a:cs typeface="黑体" panose="02010609060101010101" pitchFamily="49" charset="-122"/>
                        </a:rPr>
                      </a:br>
                      <a:r>
                        <a:rPr lang="zh-CN" sz="1500" b="1" kern="0" dirty="0">
                          <a:solidFill>
                            <a:schemeClr val="bg1"/>
                          </a:solidFill>
                          <a:effectLst/>
                          <a:latin typeface="+mn-ea"/>
                          <a:ea typeface="+mn-ea"/>
                          <a:cs typeface="黑体" panose="02010609060101010101" pitchFamily="49" charset="-122"/>
                        </a:rPr>
                        <a:t>年限</a:t>
                      </a:r>
                      <a:endParaRPr lang="zh-CN" sz="1500" b="1"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ctr">
                        <a:spcAft>
                          <a:spcPts val="0"/>
                        </a:spcAft>
                      </a:pPr>
                      <a:r>
                        <a:rPr lang="zh-CN" sz="1500" b="1" kern="0" dirty="0">
                          <a:solidFill>
                            <a:schemeClr val="bg1"/>
                          </a:solidFill>
                          <a:effectLst/>
                          <a:latin typeface="+mn-ea"/>
                          <a:ea typeface="+mn-ea"/>
                          <a:cs typeface="黑体" panose="02010609060101010101" pitchFamily="49" charset="-122"/>
                        </a:rPr>
                        <a:t>下一次</a:t>
                      </a:r>
                      <a:br>
                        <a:rPr lang="en-US" sz="1500" b="1" kern="0" dirty="0">
                          <a:solidFill>
                            <a:schemeClr val="bg1"/>
                          </a:solidFill>
                          <a:effectLst/>
                          <a:latin typeface="+mn-ea"/>
                          <a:ea typeface="+mn-ea"/>
                          <a:cs typeface="黑体" panose="02010609060101010101" pitchFamily="49" charset="-122"/>
                        </a:rPr>
                      </a:br>
                      <a:r>
                        <a:rPr lang="zh-CN" sz="1500" b="1" kern="0" dirty="0">
                          <a:solidFill>
                            <a:schemeClr val="bg1"/>
                          </a:solidFill>
                          <a:effectLst/>
                          <a:latin typeface="+mn-ea"/>
                          <a:ea typeface="+mn-ea"/>
                          <a:cs typeface="黑体" panose="02010609060101010101" pitchFamily="49" charset="-122"/>
                        </a:rPr>
                        <a:t>应换届时间</a:t>
                      </a:r>
                      <a:endParaRPr lang="zh-CN" sz="1500" b="1"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ctr">
                        <a:spcAft>
                          <a:spcPts val="0"/>
                        </a:spcAft>
                      </a:pPr>
                      <a:r>
                        <a:rPr lang="zh-CN" altLang="en-US" sz="1500" b="1" kern="0" dirty="0" smtClean="0">
                          <a:solidFill>
                            <a:schemeClr val="bg1"/>
                          </a:solidFill>
                          <a:effectLst/>
                          <a:latin typeface="+mn-ea"/>
                          <a:ea typeface="+mn-ea"/>
                          <a:cs typeface="Times New Roman" panose="02020603050405020304" pitchFamily="18" charset="0"/>
                        </a:rPr>
                        <a:t>责任人</a:t>
                      </a:r>
                      <a:r>
                        <a:rPr lang="zh-CN" altLang="en-US" sz="1500" b="1" kern="0" baseline="0" dirty="0" smtClean="0">
                          <a:solidFill>
                            <a:schemeClr val="bg1"/>
                          </a:solidFill>
                          <a:effectLst/>
                          <a:latin typeface="+mn-ea"/>
                          <a:ea typeface="+mn-ea"/>
                          <a:cs typeface="Times New Roman" panose="02020603050405020304" pitchFamily="18" charset="0"/>
                        </a:rPr>
                        <a:t> </a:t>
                      </a:r>
                      <a:endParaRPr lang="zh-CN" sz="1500" b="1" kern="100" dirty="0">
                        <a:solidFill>
                          <a:schemeClr val="bg1"/>
                        </a:solidFill>
                        <a:effectLst/>
                        <a:latin typeface="+mn-ea"/>
                        <a:ea typeface="+mn-ea"/>
                        <a:cs typeface="Times New Roman" panose="02020603050405020304" pitchFamily="18" charset="0"/>
                      </a:endParaRPr>
                    </a:p>
                  </a:txBody>
                  <a:tcPr marL="68580" marR="68580" marT="0" marB="0" anchor="ctr"/>
                </a:tc>
              </a:tr>
              <a:tr h="634011">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B-28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中国航空学会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2022.01.25</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2027.01.25</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altLang="en-US" sz="1500" b="1" kern="100" dirty="0" smtClea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周学胜</a:t>
                      </a: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r>
              <a:tr h="634011">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D-04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中国药学会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2022.01.16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2026.01.16</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altLang="en-US" sz="1500" b="1" kern="100" dirty="0" smtClea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胡春华</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r>
              <a:tr h="634011">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E-40W</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中国基本建设优化研究会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2022.01.22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2027.01.22</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altLang="en-US" sz="1500" b="1" kern="100" dirty="0" smtClea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许  冰</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158"/>
          </a:xfrm>
        </p:spPr>
        <p:txBody>
          <a:bodyPr>
            <a:normAutofit/>
          </a:bodyPr>
          <a:lstStyle/>
          <a:p>
            <a:r>
              <a:rPr lang="en-US" altLang="zh-CN" sz="2800" dirty="0" smtClean="0"/>
              <a:t>2022</a:t>
            </a:r>
            <a:r>
              <a:rPr lang="zh-CN" altLang="en-US" sz="2800" dirty="0" smtClean="0"/>
              <a:t>年应换届的学会（</a:t>
            </a:r>
            <a:r>
              <a:rPr lang="en-US" altLang="zh-CN" sz="2800" dirty="0" smtClean="0"/>
              <a:t>48</a:t>
            </a:r>
            <a:r>
              <a:rPr lang="zh-CN" altLang="en-US" sz="2800" dirty="0" smtClean="0"/>
              <a:t>个）</a:t>
            </a:r>
            <a:endParaRPr lang="zh-CN" altLang="en-US" sz="2800" dirty="0"/>
          </a:p>
        </p:txBody>
      </p:sp>
      <p:graphicFrame>
        <p:nvGraphicFramePr>
          <p:cNvPr id="5" name="表格 4"/>
          <p:cNvGraphicFramePr>
            <a:graphicFrameLocks noGrp="1"/>
          </p:cNvGraphicFramePr>
          <p:nvPr>
            <p:custDataLst>
              <p:tags r:id="rId1"/>
            </p:custDataLst>
          </p:nvPr>
        </p:nvGraphicFramePr>
        <p:xfrm>
          <a:off x="179634" y="836784"/>
          <a:ext cx="8784731" cy="5760474"/>
        </p:xfrm>
        <a:graphic>
          <a:graphicData uri="http://schemas.openxmlformats.org/drawingml/2006/table">
            <a:tbl>
              <a:tblPr firstRow="1" bandRow="1">
                <a:tableStyleId>{5C22544A-7EE6-4342-B048-85BDC9FD1C3A}</a:tableStyleId>
              </a:tblPr>
              <a:tblGrid>
                <a:gridCol w="632406"/>
                <a:gridCol w="621129"/>
                <a:gridCol w="2329236"/>
                <a:gridCol w="1241631"/>
                <a:gridCol w="576048"/>
                <a:gridCol w="1224102"/>
                <a:gridCol w="1296108"/>
                <a:gridCol w="864071"/>
              </a:tblGrid>
              <a:tr h="464758">
                <a:tc>
                  <a:txBody>
                    <a:bodyPr/>
                    <a:lstStyle/>
                    <a:p>
                      <a:pPr algn="ctr" fontAlgn="ctr">
                        <a:spcAft>
                          <a:spcPts val="0"/>
                        </a:spcAft>
                      </a:pPr>
                      <a:r>
                        <a:rPr lang="zh-CN" sz="1500" b="1" kern="1200" dirty="0">
                          <a:solidFill>
                            <a:schemeClr val="bg1"/>
                          </a:solidFill>
                          <a:latin typeface="+mn-lt"/>
                          <a:ea typeface="+mn-ea"/>
                          <a:cs typeface="+mn-cs"/>
                        </a:rPr>
                        <a:t>序号</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编码</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学会</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最近一次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任期</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年限</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下一次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应换届时间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备注</a:t>
                      </a:r>
                      <a:endParaRPr lang="zh-CN" sz="1500" b="1" kern="1200" dirty="0">
                        <a:solidFill>
                          <a:schemeClr val="bg1"/>
                        </a:solidFill>
                        <a:latin typeface="+mn-lt"/>
                        <a:ea typeface="+mn-ea"/>
                        <a:cs typeface="+mn-cs"/>
                      </a:endParaRPr>
                    </a:p>
                  </a:txBody>
                  <a:tcPr marL="68580" marR="68580" marT="0" marB="0" anchor="ctr"/>
                </a:tc>
                <a:tc>
                  <a:txBody>
                    <a:bodyPr/>
                    <a:lstStyle/>
                    <a:p>
                      <a:pPr algn="ctr"/>
                      <a:r>
                        <a:rPr lang="zh-CN" altLang="en-US" sz="1500" b="1" kern="1200" dirty="0" smtClean="0">
                          <a:solidFill>
                            <a:schemeClr val="bg1"/>
                          </a:solidFill>
                          <a:latin typeface="+mn-lt"/>
                          <a:ea typeface="+mn-ea"/>
                          <a:cs typeface="+mn-cs"/>
                        </a:rPr>
                        <a:t>责任人</a:t>
                      </a:r>
                      <a:endParaRPr lang="zh-CN" altLang="en-US" sz="1500" b="1" kern="1200" dirty="0">
                        <a:solidFill>
                          <a:schemeClr val="bg1"/>
                        </a:solidFill>
                        <a:latin typeface="+mn-lt"/>
                        <a:ea typeface="+mn-ea"/>
                        <a:cs typeface="+mn-cs"/>
                      </a:endParaRPr>
                    </a:p>
                  </a:txBody>
                  <a:tcPr anchor="ctr"/>
                </a:tc>
              </a:tr>
              <a:tr h="439178">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A-04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中国光学学会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2017.06.17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2022.06.17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A-05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中国声学学会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2018.11.10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2022.11.10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A-06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中国化学会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2018.12.30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2022.12.30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A-07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中国天文学会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2018.10.31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2022.10.31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A-10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中国地质学会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2017.11.23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2022.11.23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中国地球物理学会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2017.10.13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A-15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中国海洋湖沼学会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2017.11.24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2022.11.24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中国昆虫学会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2017.10.12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6475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中国生物化学与分子生物学会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2018.10.26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A-29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中国环境科学学会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2017.01.05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2022.01.05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A-34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中国野生动物保护协会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2016.12.21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2021.12.21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6</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月</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anchor="ctr"/>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A-35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中国系统工程学会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2018.10.27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2022.10.27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158"/>
          </a:xfrm>
        </p:spPr>
        <p:txBody>
          <a:bodyPr>
            <a:normAutofit/>
          </a:bodyPr>
          <a:lstStyle/>
          <a:p>
            <a:r>
              <a:rPr lang="en-US" altLang="zh-CN" sz="2800" dirty="0" smtClean="0"/>
              <a:t>2022</a:t>
            </a:r>
            <a:r>
              <a:rPr lang="zh-CN" altLang="en-US" sz="2800" dirty="0" smtClean="0"/>
              <a:t>年应换届的学会（</a:t>
            </a:r>
            <a:r>
              <a:rPr lang="en-US" altLang="zh-CN" sz="2800" dirty="0" smtClean="0"/>
              <a:t>48</a:t>
            </a:r>
            <a:r>
              <a:rPr lang="zh-CN" altLang="en-US" sz="2800" dirty="0" smtClean="0"/>
              <a:t>个）</a:t>
            </a:r>
            <a:endParaRPr lang="zh-CN" altLang="en-US" sz="2800" dirty="0"/>
          </a:p>
        </p:txBody>
      </p:sp>
      <p:graphicFrame>
        <p:nvGraphicFramePr>
          <p:cNvPr id="5" name="表格 4"/>
          <p:cNvGraphicFramePr>
            <a:graphicFrameLocks noGrp="1"/>
          </p:cNvGraphicFramePr>
          <p:nvPr>
            <p:custDataLst>
              <p:tags r:id="rId1"/>
            </p:custDataLst>
          </p:nvPr>
        </p:nvGraphicFramePr>
        <p:xfrm>
          <a:off x="179634" y="836784"/>
          <a:ext cx="8784731" cy="5760474"/>
        </p:xfrm>
        <a:graphic>
          <a:graphicData uri="http://schemas.openxmlformats.org/drawingml/2006/table">
            <a:tbl>
              <a:tblPr firstRow="1" bandRow="1">
                <a:tableStyleId>{5C22544A-7EE6-4342-B048-85BDC9FD1C3A}</a:tableStyleId>
              </a:tblPr>
              <a:tblGrid>
                <a:gridCol w="632406"/>
                <a:gridCol w="621129"/>
                <a:gridCol w="2329236"/>
                <a:gridCol w="1241631"/>
                <a:gridCol w="576048"/>
                <a:gridCol w="1224102"/>
                <a:gridCol w="1296108"/>
                <a:gridCol w="864071"/>
              </a:tblGrid>
              <a:tr h="464758">
                <a:tc>
                  <a:txBody>
                    <a:bodyPr/>
                    <a:lstStyle/>
                    <a:p>
                      <a:pPr algn="ctr" fontAlgn="ctr">
                        <a:spcAft>
                          <a:spcPts val="0"/>
                        </a:spcAft>
                      </a:pPr>
                      <a:r>
                        <a:rPr lang="zh-CN" sz="1500" b="1" kern="1200" dirty="0">
                          <a:solidFill>
                            <a:schemeClr val="bg1"/>
                          </a:solidFill>
                          <a:latin typeface="+mn-lt"/>
                          <a:ea typeface="+mn-ea"/>
                          <a:cs typeface="+mn-cs"/>
                        </a:rPr>
                        <a:t>序号</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编码</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学会</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最近一次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任期</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年限</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下一次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应换届时间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备注</a:t>
                      </a:r>
                      <a:endParaRPr lang="zh-CN" sz="1500" b="1" kern="1200" dirty="0">
                        <a:solidFill>
                          <a:schemeClr val="bg1"/>
                        </a:solidFill>
                        <a:latin typeface="+mn-lt"/>
                        <a:ea typeface="+mn-ea"/>
                        <a:cs typeface="+mn-cs"/>
                      </a:endParaRPr>
                    </a:p>
                  </a:txBody>
                  <a:tcPr marL="68580" marR="68580" marT="0" marB="0" anchor="ctr"/>
                </a:tc>
                <a:tc>
                  <a:txBody>
                    <a:bodyPr/>
                    <a:lstStyle/>
                    <a:p>
                      <a:pPr algn="ctr"/>
                      <a:r>
                        <a:rPr lang="zh-CN" altLang="en-US" sz="1500" b="1" kern="1200" dirty="0" smtClean="0">
                          <a:solidFill>
                            <a:schemeClr val="bg1"/>
                          </a:solidFill>
                          <a:latin typeface="+mn-lt"/>
                          <a:ea typeface="+mn-ea"/>
                          <a:cs typeface="+mn-cs"/>
                        </a:rPr>
                        <a:t>责任人</a:t>
                      </a:r>
                      <a:endParaRPr lang="zh-CN" altLang="en-US" sz="1500" b="1" kern="1200" dirty="0">
                        <a:solidFill>
                          <a:schemeClr val="bg1"/>
                        </a:solidFill>
                        <a:latin typeface="+mn-lt"/>
                        <a:ea typeface="+mn-ea"/>
                        <a:cs typeface="+mn-cs"/>
                      </a:endParaRPr>
                    </a:p>
                  </a:txBody>
                  <a:tcPr anchor="ctr"/>
                </a:tc>
              </a:tr>
              <a:tr h="439178">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13</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A-36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中国实验动物学会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2017.09.27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2022.09.27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A-38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中国环境诱变剂学会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2017.12.08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2022.12.08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A-43W</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中国认知科学学会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2018.12.23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2022.12.23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B-02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中国汽车工程学会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2017.12.20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B-03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中国农业机械学会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2018.11.19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2022.11.19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B-24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中国造船工程学会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2017.03.19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2022.03.19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中国铁道学会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2017.01.04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2022.01.04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B-29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中国宇航学会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2017.05.06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2022.05.06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6475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B-31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中国金属学会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2016.10.30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2021.10.30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10</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月</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B-35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中国化工学会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2017.10.13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B-36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中国核学会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2018.05.26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2022.05.26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B-39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中国可再生能源学会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2017.02.18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2022.02.18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8"/>
          <p:cNvGrpSpPr/>
          <p:nvPr/>
        </p:nvGrpSpPr>
        <p:grpSpPr>
          <a:xfrm>
            <a:off x="2501746" y="691427"/>
            <a:ext cx="45719" cy="2400044"/>
            <a:chOff x="1331651" y="1597980"/>
            <a:chExt cx="36000" cy="2364481"/>
          </a:xfrm>
          <a:solidFill>
            <a:schemeClr val="accent1">
              <a:lumMod val="75000"/>
            </a:schemeClr>
          </a:solidFill>
        </p:grpSpPr>
        <p:cxnSp>
          <p:nvCxnSpPr>
            <p:cNvPr id="11" name="直接连接符 10"/>
            <p:cNvCxnSpPr/>
            <p:nvPr/>
          </p:nvCxnSpPr>
          <p:spPr>
            <a:xfrm>
              <a:off x="1331651" y="1597980"/>
              <a:ext cx="0" cy="236448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31651" y="1597980"/>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3" name="组合 33"/>
          <p:cNvGrpSpPr/>
          <p:nvPr/>
        </p:nvGrpSpPr>
        <p:grpSpPr>
          <a:xfrm flipV="1">
            <a:off x="4932030" y="3709766"/>
            <a:ext cx="45719" cy="2426280"/>
            <a:chOff x="1331651" y="1572132"/>
            <a:chExt cx="36000" cy="2390328"/>
          </a:xfrm>
          <a:solidFill>
            <a:schemeClr val="accent1">
              <a:lumMod val="75000"/>
            </a:schemeClr>
          </a:solidFill>
        </p:grpSpPr>
        <p:cxnSp>
          <p:nvCxnSpPr>
            <p:cNvPr id="14" name="直接连接符 13"/>
            <p:cNvCxnSpPr/>
            <p:nvPr/>
          </p:nvCxnSpPr>
          <p:spPr>
            <a:xfrm>
              <a:off x="1331651" y="1576008"/>
              <a:ext cx="0" cy="2386452"/>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331651" y="1572132"/>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6" name="文本框 15"/>
          <p:cNvSpPr txBox="1"/>
          <p:nvPr/>
        </p:nvSpPr>
        <p:spPr>
          <a:xfrm>
            <a:off x="92628" y="124454"/>
            <a:ext cx="7069445" cy="488247"/>
          </a:xfrm>
          <a:prstGeom prst="rect">
            <a:avLst/>
          </a:prstGeom>
          <a:noFill/>
        </p:spPr>
        <p:txBody>
          <a:bodyPr wrap="square">
            <a:spAutoFit/>
          </a:bodyPr>
          <a:lstStyle/>
          <a:p>
            <a:pPr fontAlgn="auto">
              <a:lnSpc>
                <a:spcPct val="90000"/>
              </a:lnSpc>
              <a:spcAft>
                <a:spcPts val="0"/>
              </a:spcAft>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j-cs"/>
              </a:rPr>
              <a:t>材料</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报送（一式两份）</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7" name="文本框 16"/>
          <p:cNvSpPr txBox="1"/>
          <p:nvPr/>
        </p:nvSpPr>
        <p:spPr>
          <a:xfrm>
            <a:off x="172832" y="3984132"/>
            <a:ext cx="3770106" cy="2252924"/>
          </a:xfrm>
          <a:prstGeom prst="rect">
            <a:avLst/>
          </a:prstGeom>
          <a:noFill/>
        </p:spPr>
        <p:txBody>
          <a:bodyPr wrap="square">
            <a:spAutoFit/>
          </a:bodyPr>
          <a:lstStyle/>
          <a:p>
            <a:pPr algn="just" fontAlgn="auto">
              <a:lnSpc>
                <a:spcPct val="130000"/>
              </a:lnSpc>
              <a:spcBef>
                <a:spcPts val="0"/>
              </a:spcBef>
              <a:spcAft>
                <a:spcPts val="0"/>
              </a:spcAft>
              <a:buFont typeface="Arial" panose="020B0604020202020204" pitchFamily="34" charset="0"/>
              <a:buChar char="•"/>
              <a:defRPr/>
            </a:pPr>
            <a:r>
              <a:rPr lang="zh-CN" altLang="en-US" b="1" dirty="0">
                <a:latin typeface="+mn-ea"/>
              </a:rPr>
              <a:t>法定代表人、</a:t>
            </a:r>
            <a:r>
              <a:rPr lang="zh-CN" altLang="zh-CN" b="1" dirty="0">
                <a:latin typeface="+mn-ea"/>
              </a:rPr>
              <a:t>理事长</a:t>
            </a:r>
            <a:r>
              <a:rPr lang="zh-CN" altLang="en-US" b="1" dirty="0">
                <a:latin typeface="+mn-ea"/>
              </a:rPr>
              <a:t>（</a:t>
            </a:r>
            <a:r>
              <a:rPr lang="zh-CN" altLang="zh-CN" b="1" dirty="0">
                <a:latin typeface="+mn-ea"/>
              </a:rPr>
              <a:t>法定代表人不是学会理事长的</a:t>
            </a:r>
            <a:r>
              <a:rPr lang="zh-CN" altLang="en-US" b="1" dirty="0">
                <a:latin typeface="+mn-ea"/>
              </a:rPr>
              <a:t>）、财务负责人签字、学会印章齐全</a:t>
            </a:r>
            <a:endParaRPr lang="en-US" altLang="zh-CN" b="1" dirty="0">
              <a:latin typeface="+mn-ea"/>
            </a:endParaRPr>
          </a:p>
          <a:p>
            <a:pPr algn="just" fontAlgn="auto">
              <a:lnSpc>
                <a:spcPct val="130000"/>
              </a:lnSpc>
              <a:spcBef>
                <a:spcPts val="0"/>
              </a:spcBef>
              <a:spcAft>
                <a:spcPts val="0"/>
              </a:spcAft>
              <a:buFont typeface="Arial" panose="020B0604020202020204" pitchFamily="34" charset="0"/>
              <a:buChar char="•"/>
              <a:defRPr/>
            </a:pPr>
            <a:r>
              <a:rPr lang="zh-CN" altLang="en-US" b="1" dirty="0">
                <a:latin typeface="+mn-ea"/>
              </a:rPr>
              <a:t>单面打印</a:t>
            </a:r>
            <a:endParaRPr lang="en-US" altLang="zh-CN" b="1" dirty="0">
              <a:latin typeface="+mn-ea"/>
            </a:endParaRPr>
          </a:p>
          <a:p>
            <a:pPr algn="just" fontAlgn="auto">
              <a:lnSpc>
                <a:spcPct val="130000"/>
              </a:lnSpc>
              <a:spcBef>
                <a:spcPts val="0"/>
              </a:spcBef>
              <a:spcAft>
                <a:spcPts val="0"/>
              </a:spcAft>
              <a:buFont typeface="Arial" panose="020B0604020202020204" pitchFamily="34" charset="0"/>
              <a:buChar char="•"/>
              <a:defRPr/>
            </a:pPr>
            <a:r>
              <a:rPr lang="zh-CN" altLang="en-US" b="1" dirty="0">
                <a:latin typeface="+mn-ea"/>
              </a:rPr>
              <a:t>按页码</a:t>
            </a:r>
            <a:r>
              <a:rPr lang="zh-CN" altLang="en-US" b="1" dirty="0" smtClean="0">
                <a:latin typeface="+mn-ea"/>
              </a:rPr>
              <a:t>顺序排列</a:t>
            </a:r>
            <a:endParaRPr lang="en-US" altLang="zh-CN" b="1" dirty="0" smtClean="0">
              <a:latin typeface="+mn-ea"/>
            </a:endParaRPr>
          </a:p>
          <a:p>
            <a:pPr algn="just" fontAlgn="auto">
              <a:lnSpc>
                <a:spcPct val="130000"/>
              </a:lnSpc>
              <a:spcBef>
                <a:spcPts val="0"/>
              </a:spcBef>
              <a:spcAft>
                <a:spcPts val="0"/>
              </a:spcAft>
              <a:buFont typeface="Arial" panose="020B0604020202020204" pitchFamily="34" charset="0"/>
              <a:buChar char="•"/>
              <a:defRPr/>
            </a:pPr>
            <a:r>
              <a:rPr lang="zh-CN" altLang="en-US" b="1" dirty="0">
                <a:solidFill>
                  <a:srgbClr val="FF0000"/>
                </a:solidFill>
                <a:latin typeface="+mn-ea"/>
              </a:rPr>
              <a:t>第一遍提交时不用</a:t>
            </a:r>
            <a:r>
              <a:rPr lang="zh-CN" altLang="en-US" b="1" dirty="0" smtClean="0">
                <a:solidFill>
                  <a:srgbClr val="FF0000"/>
                </a:solidFill>
                <a:latin typeface="+mn-ea"/>
              </a:rPr>
              <a:t>签字，</a:t>
            </a:r>
            <a:r>
              <a:rPr lang="zh-CN" altLang="en-US" b="1" dirty="0">
                <a:solidFill>
                  <a:srgbClr val="FF0000"/>
                </a:solidFill>
                <a:latin typeface="+mn-ea"/>
              </a:rPr>
              <a:t>不要</a:t>
            </a:r>
            <a:r>
              <a:rPr lang="zh-CN" altLang="en-US" b="1" dirty="0" smtClean="0">
                <a:solidFill>
                  <a:srgbClr val="FF0000"/>
                </a:solidFill>
                <a:latin typeface="+mn-ea"/>
              </a:rPr>
              <a:t>装订</a:t>
            </a:r>
            <a:endParaRPr lang="en-US" altLang="zh-CN"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638722" y="849259"/>
            <a:ext cx="2109798" cy="863954"/>
          </a:xfrm>
          <a:prstGeom prst="rect">
            <a:avLst/>
          </a:prstGeom>
          <a:noFill/>
        </p:spPr>
        <p:txBody>
          <a:bodyPr wrap="square">
            <a:spAutoFit/>
          </a:bodyPr>
          <a:lstStyle/>
          <a:p>
            <a:pPr algn="just" fontAlgn="auto">
              <a:lnSpc>
                <a:spcPct val="130000"/>
              </a:lnSpc>
              <a:spcBef>
                <a:spcPts val="0"/>
              </a:spcBef>
              <a:spcAft>
                <a:spcPts val="0"/>
              </a:spcAft>
              <a:buFont typeface="Arial" panose="020B0604020202020204" pitchFamily="34" charset="0"/>
              <a:buChar char="•"/>
              <a:defRPr/>
            </a:pPr>
            <a:r>
              <a:rPr lang="zh-CN" altLang="en-US" sz="2000" b="1" dirty="0" smtClean="0">
                <a:solidFill>
                  <a:schemeClr val="tx1">
                    <a:lumMod val="75000"/>
                    <a:lumOff val="25000"/>
                  </a:schemeClr>
                </a:solidFill>
                <a:latin typeface="华文新魏" panose="02010800040101010101" pitchFamily="2" charset="-122"/>
                <a:ea typeface="华文新魏" panose="02010800040101010101" pitchFamily="2" charset="-122"/>
              </a:rPr>
              <a:t>有效期</a:t>
            </a:r>
            <a:r>
              <a:rPr lang="zh-CN" altLang="en-US" sz="2000" b="1" dirty="0">
                <a:solidFill>
                  <a:schemeClr val="tx1">
                    <a:lumMod val="75000"/>
                    <a:lumOff val="25000"/>
                  </a:schemeClr>
                </a:solidFill>
                <a:latin typeface="华文新魏" panose="02010800040101010101" pitchFamily="2" charset="-122"/>
                <a:ea typeface="华文新魏" panose="02010800040101010101" pitchFamily="2" charset="-122"/>
              </a:rPr>
              <a:t>内</a:t>
            </a:r>
            <a:endParaRPr lang="en-US" altLang="zh-CN" sz="2000" b="1" dirty="0">
              <a:solidFill>
                <a:schemeClr val="tx1">
                  <a:lumMod val="75000"/>
                  <a:lumOff val="25000"/>
                </a:schemeClr>
              </a:solidFill>
              <a:latin typeface="华文新魏" panose="02010800040101010101" pitchFamily="2" charset="-122"/>
              <a:ea typeface="华文新魏" panose="02010800040101010101" pitchFamily="2" charset="-122"/>
            </a:endParaRPr>
          </a:p>
          <a:p>
            <a:pPr algn="just" fontAlgn="auto">
              <a:lnSpc>
                <a:spcPct val="130000"/>
              </a:lnSpc>
              <a:spcBef>
                <a:spcPts val="0"/>
              </a:spcBef>
              <a:spcAft>
                <a:spcPts val="0"/>
              </a:spcAft>
              <a:buFont typeface="Arial" panose="020B0604020202020204" pitchFamily="34" charset="0"/>
              <a:buChar char="•"/>
              <a:defRPr/>
            </a:pPr>
            <a:r>
              <a:rPr lang="zh-CN" altLang="en-US" sz="2000" b="1" dirty="0">
                <a:solidFill>
                  <a:schemeClr val="tx1">
                    <a:lumMod val="75000"/>
                    <a:lumOff val="25000"/>
                  </a:schemeClr>
                </a:solidFill>
                <a:latin typeface="华文新魏" panose="02010800040101010101" pitchFamily="2" charset="-122"/>
                <a:ea typeface="华文新魏" panose="02010800040101010101" pitchFamily="2" charset="-122"/>
              </a:rPr>
              <a:t>正反面</a:t>
            </a:r>
            <a:r>
              <a:rPr lang="zh-CN" altLang="en-US" sz="2000" b="1" dirty="0" smtClean="0">
                <a:solidFill>
                  <a:schemeClr val="tx1">
                    <a:lumMod val="75000"/>
                    <a:lumOff val="25000"/>
                  </a:schemeClr>
                </a:solidFill>
                <a:latin typeface="华文新魏" panose="02010800040101010101" pitchFamily="2" charset="-122"/>
                <a:ea typeface="华文新魏" panose="02010800040101010101" pitchFamily="2" charset="-122"/>
              </a:rPr>
              <a:t>复印</a:t>
            </a:r>
            <a:endParaRPr lang="en-US" altLang="zh-CN" sz="2000" b="1" dirty="0">
              <a:solidFill>
                <a:schemeClr val="tx1">
                  <a:lumMod val="75000"/>
                  <a:lumOff val="25000"/>
                </a:schemeClr>
              </a:solidFill>
              <a:latin typeface="华文新魏" panose="02010800040101010101" pitchFamily="2" charset="-122"/>
              <a:ea typeface="华文新魏" panose="02010800040101010101" pitchFamily="2" charset="-122"/>
            </a:endParaRPr>
          </a:p>
        </p:txBody>
      </p:sp>
      <p:grpSp>
        <p:nvGrpSpPr>
          <p:cNvPr id="20" name="组合 2"/>
          <p:cNvGrpSpPr/>
          <p:nvPr/>
        </p:nvGrpSpPr>
        <p:grpSpPr>
          <a:xfrm>
            <a:off x="-4736" y="2535379"/>
            <a:ext cx="2196990" cy="1258878"/>
            <a:chOff x="1331651" y="2945165"/>
            <a:chExt cx="2131190" cy="1375811"/>
          </a:xfrm>
          <a:solidFill>
            <a:schemeClr val="accent1">
              <a:lumMod val="75000"/>
            </a:schemeClr>
          </a:solidFill>
        </p:grpSpPr>
        <p:sp>
          <p:nvSpPr>
            <p:cNvPr id="21" name="矩形 20"/>
            <p:cNvSpPr/>
            <p:nvPr/>
          </p:nvSpPr>
          <p:spPr>
            <a:xfrm>
              <a:off x="1331651" y="2945165"/>
              <a:ext cx="2131190" cy="13758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文本框 21"/>
            <p:cNvSpPr txBox="1"/>
            <p:nvPr/>
          </p:nvSpPr>
          <p:spPr>
            <a:xfrm>
              <a:off x="1409167" y="3254364"/>
              <a:ext cx="1923330" cy="846518"/>
            </a:xfrm>
            <a:prstGeom prst="rect">
              <a:avLst/>
            </a:prstGeom>
            <a:grpFill/>
          </p:spPr>
          <p:txBody>
            <a:bodyPr>
              <a:spAutoFit/>
            </a:bodyPr>
            <a:lstStyle/>
            <a:p>
              <a:pPr algn="ctr" fontAlgn="auto">
                <a:lnSpc>
                  <a:spcPct val="90000"/>
                </a:lnSpc>
                <a:spcBef>
                  <a:spcPts val="100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年度工作</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fontAlgn="auto">
                <a:lnSpc>
                  <a:spcPct val="90000"/>
                </a:lnSpc>
                <a:spcBef>
                  <a:spcPts val="100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报告书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2420488" y="2505053"/>
            <a:ext cx="2197548" cy="12981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1" name="组合 5"/>
          <p:cNvGrpSpPr/>
          <p:nvPr/>
        </p:nvGrpSpPr>
        <p:grpSpPr>
          <a:xfrm>
            <a:off x="4865975" y="2510546"/>
            <a:ext cx="2065652" cy="1304462"/>
            <a:chOff x="7985317" y="2902503"/>
            <a:chExt cx="1669310" cy="975377"/>
          </a:xfrm>
          <a:solidFill>
            <a:schemeClr val="accent1">
              <a:lumMod val="75000"/>
            </a:schemeClr>
          </a:solidFill>
        </p:grpSpPr>
        <p:sp>
          <p:nvSpPr>
            <p:cNvPr id="32" name="矩形 31"/>
            <p:cNvSpPr/>
            <p:nvPr/>
          </p:nvSpPr>
          <p:spPr>
            <a:xfrm flipV="1">
              <a:off x="7985317" y="2902503"/>
              <a:ext cx="1669310" cy="9753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文本框 32"/>
            <p:cNvSpPr txBox="1"/>
            <p:nvPr/>
          </p:nvSpPr>
          <p:spPr>
            <a:xfrm>
              <a:off x="8008892" y="2941015"/>
              <a:ext cx="1579817" cy="786284"/>
            </a:xfrm>
            <a:prstGeom prst="rect">
              <a:avLst/>
            </a:prstGeom>
            <a:grpFill/>
          </p:spPr>
          <p:txBody>
            <a:bodyPr wrap="square">
              <a:spAutoFit/>
            </a:bodyPr>
            <a:lstStyle/>
            <a:p>
              <a:pPr algn="ctr" fontAlgn="auto">
                <a:lnSpc>
                  <a:spcPct val="90000"/>
                </a:lnSpc>
                <a:spcBef>
                  <a:spcPts val="1000"/>
                </a:spcBef>
                <a:spcAft>
                  <a:spcPts val="0"/>
                </a:spcAft>
                <a:defRPr/>
              </a:pPr>
              <a:r>
                <a:rPr lang="zh-CN" altLang="en-US" sz="2000" b="1" dirty="0">
                  <a:solidFill>
                    <a:srgbClr val="00B0F0"/>
                  </a:solidFill>
                  <a:latin typeface="微软雅黑" panose="020B0503020204020204" pitchFamily="34" charset="-122"/>
                  <a:ea typeface="微软雅黑" panose="020B0503020204020204" pitchFamily="34" charset="-122"/>
                </a:rPr>
                <a:t>公益活动支出</a:t>
              </a:r>
              <a:endParaRPr lang="en-US" altLang="zh-CN" sz="2000" b="1" dirty="0">
                <a:solidFill>
                  <a:srgbClr val="00B0F0"/>
                </a:solidFill>
                <a:latin typeface="微软雅黑" panose="020B0503020204020204" pitchFamily="34" charset="-122"/>
                <a:ea typeface="微软雅黑" panose="020B0503020204020204" pitchFamily="34" charset="-122"/>
              </a:endParaRPr>
            </a:p>
            <a:p>
              <a:pPr algn="ctr" fontAlgn="auto">
                <a:lnSpc>
                  <a:spcPct val="90000"/>
                </a:lnSpc>
                <a:spcBef>
                  <a:spcPts val="100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专项信息报告</a:t>
              </a:r>
              <a:r>
                <a:rPr lang="zh-CN" altLang="en-US" sz="2000" b="1" dirty="0" smtClean="0">
                  <a:solidFill>
                    <a:srgbClr val="00B0F0"/>
                  </a:solidFill>
                  <a:latin typeface="微软雅黑" panose="020B0503020204020204" pitchFamily="34" charset="-122"/>
                  <a:ea typeface="微软雅黑" panose="020B0503020204020204" pitchFamily="34" charset="-122"/>
                </a:rPr>
                <a:t>审计</a:t>
              </a:r>
              <a:r>
                <a:rPr lang="zh-CN" altLang="en-US" sz="2000" b="1" dirty="0">
                  <a:solidFill>
                    <a:srgbClr val="00B0F0"/>
                  </a:solidFill>
                  <a:latin typeface="微软雅黑" panose="020B0503020204020204" pitchFamily="34" charset="-122"/>
                  <a:ea typeface="微软雅黑" panose="020B0503020204020204" pitchFamily="34" charset="-122"/>
                </a:rPr>
                <a:t>报告</a:t>
              </a:r>
              <a:endParaRPr lang="zh-CN" altLang="en-US" sz="2000" b="1" dirty="0">
                <a:solidFill>
                  <a:srgbClr val="00B0F0"/>
                </a:solidFill>
                <a:latin typeface="微软雅黑" panose="020B0503020204020204" pitchFamily="34" charset="-122"/>
                <a:ea typeface="微软雅黑" panose="020B0503020204020204" pitchFamily="34" charset="-122"/>
              </a:endParaRPr>
            </a:p>
          </p:txBody>
        </p:sp>
      </p:grpSp>
      <p:grpSp>
        <p:nvGrpSpPr>
          <p:cNvPr id="35" name="组合 43"/>
          <p:cNvGrpSpPr/>
          <p:nvPr/>
        </p:nvGrpSpPr>
        <p:grpSpPr>
          <a:xfrm>
            <a:off x="7217386" y="537560"/>
            <a:ext cx="45719" cy="2389265"/>
            <a:chOff x="1331651" y="1597980"/>
            <a:chExt cx="36000" cy="2364481"/>
          </a:xfrm>
          <a:solidFill>
            <a:schemeClr val="accent1">
              <a:lumMod val="75000"/>
            </a:schemeClr>
          </a:solidFill>
        </p:grpSpPr>
        <p:cxnSp>
          <p:nvCxnSpPr>
            <p:cNvPr id="36" name="直接连接符 35"/>
            <p:cNvCxnSpPr/>
            <p:nvPr/>
          </p:nvCxnSpPr>
          <p:spPr>
            <a:xfrm>
              <a:off x="1331651" y="1597980"/>
              <a:ext cx="0" cy="236448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331651" y="1597980"/>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9" name="矩形 46"/>
          <p:cNvSpPr>
            <a:spLocks noChangeArrowheads="1"/>
          </p:cNvSpPr>
          <p:nvPr/>
        </p:nvSpPr>
        <p:spPr bwMode="auto">
          <a:xfrm>
            <a:off x="2417806" y="2775492"/>
            <a:ext cx="2222617"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社团法人登记证书</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（副本）复印件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文本框 56"/>
          <p:cNvSpPr txBox="1"/>
          <p:nvPr/>
        </p:nvSpPr>
        <p:spPr>
          <a:xfrm>
            <a:off x="4998086" y="3984132"/>
            <a:ext cx="3547933" cy="2492990"/>
          </a:xfrm>
          <a:prstGeom prst="rect">
            <a:avLst/>
          </a:prstGeom>
          <a:noFill/>
        </p:spPr>
        <p:txBody>
          <a:bodyPr wrap="square">
            <a:spAutoFit/>
          </a:bodyPr>
          <a:lstStyle/>
          <a:p>
            <a:pPr algn="just" fontAlgn="auto">
              <a:lnSpc>
                <a:spcPct val="130000"/>
              </a:lnSpc>
              <a:spcBef>
                <a:spcPts val="0"/>
              </a:spcBef>
              <a:spcAft>
                <a:spcPts val="0"/>
              </a:spcAft>
              <a:defRPr/>
            </a:pPr>
            <a:r>
              <a:rPr lang="zh-CN" altLang="zh-CN" sz="2000" b="1" dirty="0"/>
              <a:t>已获得公益性捐赠税前扣除资格</a:t>
            </a:r>
            <a:r>
              <a:rPr lang="zh-CN" altLang="zh-CN" sz="2000" b="1" dirty="0" smtClean="0"/>
              <a:t>的，报送</a:t>
            </a:r>
            <a:r>
              <a:rPr lang="zh-CN" altLang="zh-CN" sz="2000" b="1" dirty="0"/>
              <a:t>经审计的上年度专项信息</a:t>
            </a:r>
            <a:r>
              <a:rPr lang="zh-CN" altLang="zh-CN" sz="2000" b="1" dirty="0" smtClean="0"/>
              <a:t>报告</a:t>
            </a:r>
            <a:endParaRPr lang="en-US" altLang="zh-CN" sz="2000" b="1" dirty="0" smtClean="0"/>
          </a:p>
          <a:p>
            <a:pPr algn="just" fontAlgn="auto">
              <a:lnSpc>
                <a:spcPct val="130000"/>
              </a:lnSpc>
              <a:spcBef>
                <a:spcPts val="0"/>
              </a:spcBef>
              <a:spcAft>
                <a:spcPts val="0"/>
              </a:spcAft>
              <a:defRPr/>
            </a:pPr>
            <a:r>
              <a:rPr lang="zh-CN" altLang="zh-CN" sz="2000" b="1" dirty="0" smtClean="0"/>
              <a:t>首次</a:t>
            </a:r>
            <a:r>
              <a:rPr lang="zh-CN" altLang="zh-CN" sz="2000" b="1" dirty="0"/>
              <a:t>确认公益性捐赠税前扣除资格的，应当报送经审计的前两个年度的专项信息</a:t>
            </a:r>
            <a:r>
              <a:rPr lang="zh-CN" altLang="zh-CN" sz="2000" b="1" dirty="0" smtClean="0"/>
              <a:t>报告</a:t>
            </a:r>
            <a:endParaRPr lang="en-US" altLang="zh-CN" sz="2000" b="1" dirty="0">
              <a:solidFill>
                <a:srgbClr val="00B0F0"/>
              </a:solidFill>
              <a:latin typeface="华文新魏" panose="02010800040101010101" pitchFamily="2" charset="-122"/>
              <a:ea typeface="华文新魏" panose="02010800040101010101" pitchFamily="2" charset="-122"/>
            </a:endParaRPr>
          </a:p>
        </p:txBody>
      </p:sp>
      <p:grpSp>
        <p:nvGrpSpPr>
          <p:cNvPr id="41" name="组合 38"/>
          <p:cNvGrpSpPr/>
          <p:nvPr/>
        </p:nvGrpSpPr>
        <p:grpSpPr>
          <a:xfrm>
            <a:off x="7157179" y="2481503"/>
            <a:ext cx="2023205" cy="1312754"/>
            <a:chOff x="6700618" y="4481310"/>
            <a:chExt cx="1343151" cy="975372"/>
          </a:xfrm>
          <a:solidFill>
            <a:schemeClr val="accent1">
              <a:lumMod val="75000"/>
            </a:schemeClr>
          </a:solidFill>
        </p:grpSpPr>
        <p:sp>
          <p:nvSpPr>
            <p:cNvPr id="42" name="矩形 41"/>
            <p:cNvSpPr/>
            <p:nvPr/>
          </p:nvSpPr>
          <p:spPr>
            <a:xfrm flipV="1">
              <a:off x="6700618" y="4481310"/>
              <a:ext cx="1343149" cy="9753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文本框 66"/>
            <p:cNvSpPr txBox="1"/>
            <p:nvPr/>
          </p:nvSpPr>
          <p:spPr>
            <a:xfrm>
              <a:off x="6726180" y="4845528"/>
              <a:ext cx="1317589" cy="283935"/>
            </a:xfrm>
            <a:prstGeom prst="rect">
              <a:avLst/>
            </a:prstGeom>
            <a:grpFill/>
          </p:spPr>
          <p:txBody>
            <a:bodyPr wrap="square">
              <a:spAutoFit/>
            </a:bodyPr>
            <a:lstStyle/>
            <a:p>
              <a:pPr algn="ctr" fontAlgn="auto">
                <a:lnSpc>
                  <a:spcPct val="90000"/>
                </a:lnSpc>
                <a:spcBef>
                  <a:spcPts val="100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改进情况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46" name="文本框 62"/>
          <p:cNvSpPr txBox="1"/>
          <p:nvPr/>
        </p:nvSpPr>
        <p:spPr>
          <a:xfrm>
            <a:off x="7291749" y="398802"/>
            <a:ext cx="1652906" cy="1892826"/>
          </a:xfrm>
          <a:prstGeom prst="rect">
            <a:avLst/>
          </a:prstGeom>
          <a:noFill/>
        </p:spPr>
        <p:txBody>
          <a:bodyPr wrap="square">
            <a:spAutoFit/>
          </a:bodyPr>
          <a:lstStyle/>
          <a:p>
            <a:pPr algn="just" fontAlgn="auto">
              <a:lnSpc>
                <a:spcPct val="130000"/>
              </a:lnSpc>
              <a:spcBef>
                <a:spcPts val="0"/>
              </a:spcBef>
              <a:spcAft>
                <a:spcPts val="0"/>
              </a:spcAft>
              <a:buFont typeface="Arial" panose="020B0604020202020204" pitchFamily="34" charset="0"/>
              <a:buChar char="•"/>
              <a:defRPr/>
            </a:pPr>
            <a:r>
              <a:rPr lang="zh-CN" altLang="en-US" b="1" dirty="0" smtClean="0">
                <a:latin typeface="华文新魏" panose="02010800040101010101" pitchFamily="2" charset="-122"/>
                <a:ea typeface="华文新魏" panose="02010800040101010101" pitchFamily="2" charset="-122"/>
              </a:rPr>
              <a:t>收到</a:t>
            </a:r>
            <a:r>
              <a:rPr lang="en-US" altLang="zh-CN" b="1" dirty="0" smtClean="0">
                <a:latin typeface="华文新魏" panose="02010800040101010101" pitchFamily="2" charset="-122"/>
                <a:ea typeface="华文新魏" panose="02010800040101010101" pitchFamily="2" charset="-122"/>
              </a:rPr>
              <a:t>2020</a:t>
            </a:r>
            <a:r>
              <a:rPr lang="zh-CN" altLang="en-US" b="1" dirty="0" smtClean="0">
                <a:latin typeface="华文新魏" panose="02010800040101010101" pitchFamily="2" charset="-122"/>
                <a:ea typeface="华文新魏" panose="02010800040101010101" pitchFamily="2" charset="-122"/>
              </a:rPr>
              <a:t>年度</a:t>
            </a:r>
            <a:r>
              <a:rPr lang="zh-CN" altLang="en-US" b="1" dirty="0">
                <a:latin typeface="华文新魏" panose="02010800040101010101" pitchFamily="2" charset="-122"/>
                <a:ea typeface="华文新魏" panose="02010800040101010101" pitchFamily="2" charset="-122"/>
              </a:rPr>
              <a:t>民政部</a:t>
            </a:r>
            <a:r>
              <a:rPr lang="zh-CN" altLang="en-US" b="1" dirty="0" smtClean="0">
                <a:latin typeface="华文新魏" panose="02010800040101010101" pitchFamily="2" charset="-122"/>
                <a:ea typeface="华文新魏" panose="02010800040101010101" pitchFamily="2" charset="-122"/>
              </a:rPr>
              <a:t>下发整改通知或改进建议的提交</a:t>
            </a:r>
            <a:endParaRPr lang="zh-CN" altLang="en-US" b="1" dirty="0">
              <a:latin typeface="华文新魏" panose="02010800040101010101" pitchFamily="2" charset="-122"/>
              <a:ea typeface="华文新魏" panose="02010800040101010101" pitchFamily="2" charset="-122"/>
            </a:endParaRPr>
          </a:p>
          <a:p>
            <a:pPr algn="just" fontAlgn="auto">
              <a:lnSpc>
                <a:spcPct val="130000"/>
              </a:lnSpc>
              <a:spcBef>
                <a:spcPts val="0"/>
              </a:spcBef>
              <a:spcAft>
                <a:spcPts val="0"/>
              </a:spcAft>
              <a:buFont typeface="Arial" panose="020B0604020202020204" pitchFamily="34" charset="0"/>
              <a:buChar char="•"/>
              <a:defRPr/>
            </a:pPr>
            <a:r>
              <a:rPr lang="zh-CN" altLang="en-US" b="1" dirty="0">
                <a:latin typeface="华文新魏" panose="02010800040101010101" pitchFamily="2" charset="-122"/>
                <a:ea typeface="华文新魏" panose="02010800040101010101" pitchFamily="2" charset="-122"/>
              </a:rPr>
              <a:t>学会印章</a:t>
            </a:r>
            <a:endParaRPr lang="en-US" altLang="zh-CN" b="1" dirty="0">
              <a:latin typeface="华文新魏" panose="02010800040101010101" pitchFamily="2" charset="-122"/>
              <a:ea typeface="华文新魏" panose="02010800040101010101" pitchFamily="2" charset="-122"/>
            </a:endParaRPr>
          </a:p>
        </p:txBody>
      </p:sp>
      <p:grpSp>
        <p:nvGrpSpPr>
          <p:cNvPr id="44" name="组合 33"/>
          <p:cNvGrpSpPr/>
          <p:nvPr/>
        </p:nvGrpSpPr>
        <p:grpSpPr>
          <a:xfrm flipV="1">
            <a:off x="61909" y="3727848"/>
            <a:ext cx="45719" cy="2426280"/>
            <a:chOff x="1331651" y="1572132"/>
            <a:chExt cx="36000" cy="2390328"/>
          </a:xfrm>
          <a:solidFill>
            <a:schemeClr val="accent1">
              <a:lumMod val="75000"/>
            </a:schemeClr>
          </a:solidFill>
        </p:grpSpPr>
        <p:cxnSp>
          <p:nvCxnSpPr>
            <p:cNvPr id="45" name="直接连接符 44"/>
            <p:cNvCxnSpPr/>
            <p:nvPr/>
          </p:nvCxnSpPr>
          <p:spPr>
            <a:xfrm>
              <a:off x="1331651" y="1576008"/>
              <a:ext cx="0" cy="2386452"/>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331651" y="1572132"/>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158"/>
          </a:xfrm>
        </p:spPr>
        <p:txBody>
          <a:bodyPr>
            <a:normAutofit/>
          </a:bodyPr>
          <a:lstStyle/>
          <a:p>
            <a:r>
              <a:rPr lang="en-US" altLang="zh-CN" sz="2800" dirty="0" smtClean="0"/>
              <a:t>2022</a:t>
            </a:r>
            <a:r>
              <a:rPr lang="zh-CN" altLang="en-US" sz="2800" dirty="0" smtClean="0"/>
              <a:t>年应换届的学会（</a:t>
            </a:r>
            <a:r>
              <a:rPr lang="en-US" altLang="zh-CN" sz="2800" dirty="0" smtClean="0"/>
              <a:t>48</a:t>
            </a:r>
            <a:r>
              <a:rPr lang="zh-CN" altLang="en-US" sz="2800" dirty="0" smtClean="0"/>
              <a:t>个）</a:t>
            </a:r>
            <a:endParaRPr lang="zh-CN" altLang="en-US" sz="2800" dirty="0"/>
          </a:p>
        </p:txBody>
      </p:sp>
      <p:graphicFrame>
        <p:nvGraphicFramePr>
          <p:cNvPr id="5" name="表格 4"/>
          <p:cNvGraphicFramePr>
            <a:graphicFrameLocks noGrp="1"/>
          </p:cNvGraphicFramePr>
          <p:nvPr>
            <p:custDataLst>
              <p:tags r:id="rId1"/>
            </p:custDataLst>
          </p:nvPr>
        </p:nvGraphicFramePr>
        <p:xfrm>
          <a:off x="179634" y="836784"/>
          <a:ext cx="8784731" cy="5760474"/>
        </p:xfrm>
        <a:graphic>
          <a:graphicData uri="http://schemas.openxmlformats.org/drawingml/2006/table">
            <a:tbl>
              <a:tblPr firstRow="1" bandRow="1">
                <a:tableStyleId>{5C22544A-7EE6-4342-B048-85BDC9FD1C3A}</a:tableStyleId>
              </a:tblPr>
              <a:tblGrid>
                <a:gridCol w="632406"/>
                <a:gridCol w="621129"/>
                <a:gridCol w="2329236"/>
                <a:gridCol w="1241631"/>
                <a:gridCol w="576048"/>
                <a:gridCol w="1224102"/>
                <a:gridCol w="1296108"/>
                <a:gridCol w="864071"/>
              </a:tblGrid>
              <a:tr h="464758">
                <a:tc>
                  <a:txBody>
                    <a:bodyPr/>
                    <a:lstStyle/>
                    <a:p>
                      <a:pPr algn="ctr" fontAlgn="ctr">
                        <a:spcAft>
                          <a:spcPts val="0"/>
                        </a:spcAft>
                      </a:pPr>
                      <a:r>
                        <a:rPr lang="zh-CN" sz="1500" b="1" kern="1200" dirty="0">
                          <a:solidFill>
                            <a:schemeClr val="bg1"/>
                          </a:solidFill>
                          <a:latin typeface="+mn-lt"/>
                          <a:ea typeface="+mn-ea"/>
                          <a:cs typeface="+mn-cs"/>
                        </a:rPr>
                        <a:t>序号</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编码</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学会</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最近一次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任期</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年限</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下一次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应换届时间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备注</a:t>
                      </a:r>
                      <a:endParaRPr lang="zh-CN" sz="1500" b="1" kern="1200" dirty="0">
                        <a:solidFill>
                          <a:schemeClr val="bg1"/>
                        </a:solidFill>
                        <a:latin typeface="+mn-lt"/>
                        <a:ea typeface="+mn-ea"/>
                        <a:cs typeface="+mn-cs"/>
                      </a:endParaRPr>
                    </a:p>
                  </a:txBody>
                  <a:tcPr marL="68580" marR="68580" marT="0" marB="0" anchor="ctr"/>
                </a:tc>
                <a:tc>
                  <a:txBody>
                    <a:bodyPr/>
                    <a:lstStyle/>
                    <a:p>
                      <a:pPr algn="ctr"/>
                      <a:r>
                        <a:rPr lang="zh-CN" altLang="en-US" sz="1500" b="1" kern="1200" dirty="0" smtClean="0">
                          <a:solidFill>
                            <a:schemeClr val="bg1"/>
                          </a:solidFill>
                          <a:latin typeface="+mn-lt"/>
                          <a:ea typeface="+mn-ea"/>
                          <a:cs typeface="+mn-cs"/>
                        </a:rPr>
                        <a:t>责任人</a:t>
                      </a:r>
                      <a:endParaRPr lang="zh-CN" altLang="en-US" sz="1500" b="1" kern="1200" dirty="0">
                        <a:solidFill>
                          <a:schemeClr val="bg1"/>
                        </a:solidFill>
                        <a:latin typeface="+mn-lt"/>
                        <a:ea typeface="+mn-ea"/>
                        <a:cs typeface="+mn-cs"/>
                      </a:endParaRPr>
                    </a:p>
                  </a:txBody>
                  <a:tcPr anchor="ctr"/>
                </a:tc>
              </a:tr>
              <a:tr h="439178">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25</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B-51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中国粮油学会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2018.10.16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B-57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中国颗粒学会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2018.08.09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2022.08.09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B-61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中国风景园林学会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2018.01.13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2022.01.13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B-71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中国指挥与控制学会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2017.12.21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C-01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中国农学会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2017.12.12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C-04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中国水产学会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2017.12.08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2022.12.08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C-07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中国植物病理学会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2018.08.25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2022.08.25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C-12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中国水土保持学会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2016.12.22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2021.12.22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12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月</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6475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C-13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中国茶叶学会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2017.10.11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2022.10.11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D-05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中华护理学会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2017.12.26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2022.12.26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D-06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中国生理学会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2018.11.02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2022.11.02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D-07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中国解剖学会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2018.12.30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2022.12.30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158"/>
          </a:xfrm>
        </p:spPr>
        <p:txBody>
          <a:bodyPr>
            <a:normAutofit/>
          </a:bodyPr>
          <a:lstStyle/>
          <a:p>
            <a:r>
              <a:rPr lang="en-US" altLang="zh-CN" sz="2800" dirty="0" smtClean="0"/>
              <a:t>2022</a:t>
            </a:r>
            <a:r>
              <a:rPr lang="zh-CN" altLang="en-US" sz="2800" dirty="0" smtClean="0"/>
              <a:t>年应换届的学会（</a:t>
            </a:r>
            <a:r>
              <a:rPr lang="en-US" altLang="zh-CN" sz="2800" dirty="0" smtClean="0"/>
              <a:t>48</a:t>
            </a:r>
            <a:r>
              <a:rPr lang="zh-CN" altLang="en-US" sz="2800" dirty="0" smtClean="0"/>
              <a:t>个）</a:t>
            </a:r>
            <a:endParaRPr lang="zh-CN" altLang="en-US" sz="2800" dirty="0"/>
          </a:p>
        </p:txBody>
      </p:sp>
      <p:graphicFrame>
        <p:nvGraphicFramePr>
          <p:cNvPr id="5" name="表格 4"/>
          <p:cNvGraphicFramePr>
            <a:graphicFrameLocks noGrp="1"/>
          </p:cNvGraphicFramePr>
          <p:nvPr>
            <p:custDataLst>
              <p:tags r:id="rId1"/>
            </p:custDataLst>
          </p:nvPr>
        </p:nvGraphicFramePr>
        <p:xfrm>
          <a:off x="179634" y="836784"/>
          <a:ext cx="8784731" cy="5778496"/>
        </p:xfrm>
        <a:graphic>
          <a:graphicData uri="http://schemas.openxmlformats.org/drawingml/2006/table">
            <a:tbl>
              <a:tblPr firstRow="1" bandRow="1">
                <a:tableStyleId>{5C22544A-7EE6-4342-B048-85BDC9FD1C3A}</a:tableStyleId>
              </a:tblPr>
              <a:tblGrid>
                <a:gridCol w="632406"/>
                <a:gridCol w="621129"/>
                <a:gridCol w="2329236"/>
                <a:gridCol w="1241631"/>
                <a:gridCol w="576048"/>
                <a:gridCol w="1224102"/>
                <a:gridCol w="1296108"/>
                <a:gridCol w="864071"/>
              </a:tblGrid>
              <a:tr h="464758">
                <a:tc>
                  <a:txBody>
                    <a:bodyPr/>
                    <a:lstStyle/>
                    <a:p>
                      <a:pPr algn="ctr" fontAlgn="ctr">
                        <a:spcAft>
                          <a:spcPts val="0"/>
                        </a:spcAft>
                      </a:pPr>
                      <a:r>
                        <a:rPr lang="zh-CN" sz="1500" b="1" kern="1200" dirty="0">
                          <a:solidFill>
                            <a:schemeClr val="bg1"/>
                          </a:solidFill>
                          <a:latin typeface="+mn-lt"/>
                          <a:ea typeface="+mn-ea"/>
                          <a:cs typeface="+mn-cs"/>
                        </a:rPr>
                        <a:t>序号</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编码</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学会</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最近一次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任期</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年限</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下一次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应换届时间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备注</a:t>
                      </a:r>
                      <a:endParaRPr lang="zh-CN" sz="1500" b="1" kern="1200" dirty="0">
                        <a:solidFill>
                          <a:schemeClr val="bg1"/>
                        </a:solidFill>
                        <a:latin typeface="+mn-lt"/>
                        <a:ea typeface="+mn-ea"/>
                        <a:cs typeface="+mn-cs"/>
                      </a:endParaRPr>
                    </a:p>
                  </a:txBody>
                  <a:tcPr marL="68580" marR="68580" marT="0" marB="0" anchor="ctr"/>
                </a:tc>
                <a:tc>
                  <a:txBody>
                    <a:bodyPr/>
                    <a:lstStyle/>
                    <a:p>
                      <a:pPr algn="ctr"/>
                      <a:r>
                        <a:rPr lang="zh-CN" altLang="en-US" sz="1500" b="1" kern="1200" dirty="0" smtClean="0">
                          <a:solidFill>
                            <a:schemeClr val="bg1"/>
                          </a:solidFill>
                          <a:latin typeface="+mn-lt"/>
                          <a:ea typeface="+mn-ea"/>
                          <a:cs typeface="+mn-cs"/>
                        </a:rPr>
                        <a:t>责任人</a:t>
                      </a:r>
                      <a:endParaRPr lang="zh-CN" altLang="en-US" sz="1500" b="1" kern="1200" dirty="0">
                        <a:solidFill>
                          <a:schemeClr val="bg1"/>
                        </a:solidFill>
                        <a:latin typeface="+mn-lt"/>
                        <a:ea typeface="+mn-ea"/>
                        <a:cs typeface="+mn-cs"/>
                      </a:endParaRPr>
                    </a:p>
                  </a:txBody>
                  <a:tcPr anchor="ctr"/>
                </a:tc>
              </a:tr>
              <a:tr h="439178">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37</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D-10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中国营养学会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2017.05.23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2022.05.23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D-12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中国针灸学会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2016.12.24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2021.12.24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12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月</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中国抗癌协会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2017.07.28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2022.07.28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D-17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中国体育科学学会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2017.09.19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2021.09.19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9</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月</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中国毒理学会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2018.10.20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2022.10.20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E-05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中国未来研究会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2017.12.02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2022.12.02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E-09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中国城市科学研究会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2016.05.18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2021.05.18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5</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月</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dirty="0" smtClea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44</a:t>
                      </a:r>
                      <a:endParaRPr lang="zh-CN"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中国国土经济学会</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2016.11.19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2021.11.19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12</a:t>
                      </a: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月</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64758">
                <a:tc>
                  <a:txBody>
                    <a:bodyPr/>
                    <a:lstStyle/>
                    <a:p>
                      <a:pPr algn="ctr"/>
                      <a:r>
                        <a:rPr lang="en-US" altLang="zh-CN" sz="1500" b="1" kern="0" dirty="0" smtClean="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45</a:t>
                      </a:r>
                      <a:endParaRPr lang="zh-CN" altLang="en-US"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E-23</a:t>
                      </a:r>
                      <a:endParaRPr lang="zh-CN"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anchor="ctr"/>
                </a:tc>
                <a:tc>
                  <a:txBody>
                    <a:bodyPr/>
                    <a:lstStyle/>
                    <a:p>
                      <a:pPr algn="l" fontAlgn="ctr">
                        <a:spcAft>
                          <a:spcPts val="0"/>
                        </a:spcAft>
                      </a:pPr>
                      <a:r>
                        <a:rPr lang="zh-CN"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中国土地学会</a:t>
                      </a:r>
                      <a:endParaRPr lang="zh-CN"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2016.12.22</a:t>
                      </a:r>
                      <a:endParaRPr lang="zh-CN"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5</a:t>
                      </a:r>
                      <a:endParaRPr lang="zh-CN"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anchor="ctr"/>
                </a:tc>
                <a:tc>
                  <a:txBody>
                    <a:bodyPr/>
                    <a:lstStyle/>
                    <a:p>
                      <a:pPr algn="ctr" fontAlgn="ctr">
                        <a:spcAft>
                          <a:spcPts val="0"/>
                        </a:spcAft>
                      </a:pPr>
                      <a:r>
                        <a:rPr lang="en-US"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2021.12.22</a:t>
                      </a:r>
                      <a:endParaRPr lang="zh-CN" sz="15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anchor="ctr"/>
                </a:tc>
                <a:tc>
                  <a:txBody>
                    <a:bodyPr/>
                    <a:lstStyle/>
                    <a:p>
                      <a:pPr algn="l" fontAlgn="ctr">
                        <a:spcAft>
                          <a:spcPts val="0"/>
                        </a:spcAft>
                      </a:pPr>
                      <a:r>
                        <a:rPr lang="zh-CN" sz="13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民政部批准延期至</a:t>
                      </a:r>
                      <a:r>
                        <a:rPr lang="en-US" sz="13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2022</a:t>
                      </a:r>
                      <a:r>
                        <a:rPr lang="zh-CN" sz="13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年</a:t>
                      </a:r>
                      <a:r>
                        <a:rPr lang="en-US" sz="13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6</a:t>
                      </a:r>
                      <a:r>
                        <a:rPr lang="zh-CN" sz="13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rPr>
                        <a:t>月</a:t>
                      </a:r>
                      <a:endParaRPr lang="zh-CN" sz="1300" b="1" kern="0" dirty="0">
                        <a:solidFill>
                          <a:srgbClr val="000000"/>
                        </a:solidFill>
                        <a:effectLst/>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E-37W</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中国高科技产业化研究会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2017.05.29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2022.05.29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E-44T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中国高等教育学会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2017.07.04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2022.07.04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39178">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E-45W</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400" baseline="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詹天佑科学技术发展基金会</a:t>
                      </a:r>
                      <a:endParaRPr lang="zh-CN" sz="1500" b="1" kern="400" baseline="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2018.12.03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2022.12.03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5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158"/>
          </a:xfrm>
        </p:spPr>
        <p:txBody>
          <a:bodyPr>
            <a:normAutofit/>
          </a:bodyPr>
          <a:lstStyle/>
          <a:p>
            <a:r>
              <a:rPr lang="zh-CN" altLang="zh-CN" sz="2800" dirty="0"/>
              <a:t>已到届顺延至</a:t>
            </a:r>
            <a:r>
              <a:rPr lang="en-US" altLang="zh-CN" sz="2800" dirty="0"/>
              <a:t>2022</a:t>
            </a:r>
            <a:r>
              <a:rPr lang="zh-CN" altLang="zh-CN" sz="2800" dirty="0"/>
              <a:t>年</a:t>
            </a:r>
            <a:r>
              <a:rPr lang="zh-CN" altLang="zh-CN" sz="2800" dirty="0" smtClean="0"/>
              <a:t>换届</a:t>
            </a:r>
            <a:r>
              <a:rPr lang="zh-CN" altLang="en-US" sz="2800" dirty="0" smtClean="0"/>
              <a:t>的</a:t>
            </a:r>
            <a:r>
              <a:rPr lang="zh-CN" altLang="zh-CN" sz="2800" dirty="0" smtClean="0"/>
              <a:t>学会</a:t>
            </a:r>
            <a:r>
              <a:rPr lang="zh-CN" altLang="zh-CN" sz="2800" dirty="0"/>
              <a:t>（</a:t>
            </a:r>
            <a:r>
              <a:rPr lang="en-US" altLang="zh-CN" sz="2800" dirty="0"/>
              <a:t>22</a:t>
            </a:r>
            <a:r>
              <a:rPr lang="zh-CN" altLang="zh-CN" sz="2800" dirty="0"/>
              <a:t>个）</a:t>
            </a:r>
            <a:endParaRPr lang="zh-CN" altLang="en-US" sz="2800" dirty="0"/>
          </a:p>
        </p:txBody>
      </p:sp>
      <p:graphicFrame>
        <p:nvGraphicFramePr>
          <p:cNvPr id="5" name="表格 4"/>
          <p:cNvGraphicFramePr>
            <a:graphicFrameLocks noGrp="1"/>
          </p:cNvGraphicFramePr>
          <p:nvPr>
            <p:custDataLst>
              <p:tags r:id="rId1"/>
            </p:custDataLst>
          </p:nvPr>
        </p:nvGraphicFramePr>
        <p:xfrm>
          <a:off x="179634" y="836784"/>
          <a:ext cx="8784731" cy="5760482"/>
        </p:xfrm>
        <a:graphic>
          <a:graphicData uri="http://schemas.openxmlformats.org/drawingml/2006/table">
            <a:tbl>
              <a:tblPr firstRow="1" bandRow="1">
                <a:tableStyleId>{5C22544A-7EE6-4342-B048-85BDC9FD1C3A}</a:tableStyleId>
              </a:tblPr>
              <a:tblGrid>
                <a:gridCol w="632406"/>
                <a:gridCol w="621129"/>
                <a:gridCol w="2329236"/>
                <a:gridCol w="1241631"/>
                <a:gridCol w="576048"/>
                <a:gridCol w="1224102"/>
                <a:gridCol w="1296108"/>
                <a:gridCol w="864071"/>
              </a:tblGrid>
              <a:tr h="503116">
                <a:tc>
                  <a:txBody>
                    <a:bodyPr/>
                    <a:lstStyle/>
                    <a:p>
                      <a:pPr algn="ctr" fontAlgn="ctr">
                        <a:spcAft>
                          <a:spcPts val="0"/>
                        </a:spcAft>
                      </a:pPr>
                      <a:r>
                        <a:rPr lang="zh-CN" sz="1500" b="1" kern="1200" dirty="0">
                          <a:solidFill>
                            <a:schemeClr val="bg1"/>
                          </a:solidFill>
                          <a:latin typeface="+mn-lt"/>
                          <a:ea typeface="+mn-ea"/>
                          <a:cs typeface="+mn-cs"/>
                        </a:rPr>
                        <a:t>序号</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编码</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学会</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最近一次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任期</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年限</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下一次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应换届时间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备注</a:t>
                      </a:r>
                      <a:endParaRPr lang="zh-CN" sz="1500" b="1" kern="1200" dirty="0">
                        <a:solidFill>
                          <a:schemeClr val="bg1"/>
                        </a:solidFill>
                        <a:latin typeface="+mn-lt"/>
                        <a:ea typeface="+mn-ea"/>
                        <a:cs typeface="+mn-cs"/>
                      </a:endParaRPr>
                    </a:p>
                  </a:txBody>
                  <a:tcPr marL="68580" marR="68580" marT="0" marB="0" anchor="ctr"/>
                </a:tc>
                <a:tc>
                  <a:txBody>
                    <a:bodyPr/>
                    <a:lstStyle/>
                    <a:p>
                      <a:pPr algn="ctr"/>
                      <a:r>
                        <a:rPr lang="zh-CN" altLang="en-US" sz="1500" b="1" kern="1200" dirty="0" smtClean="0">
                          <a:solidFill>
                            <a:schemeClr val="bg1"/>
                          </a:solidFill>
                          <a:latin typeface="+mn-lt"/>
                          <a:ea typeface="+mn-ea"/>
                          <a:cs typeface="+mn-cs"/>
                        </a:rPr>
                        <a:t>责任人</a:t>
                      </a:r>
                      <a:endParaRPr lang="zh-CN" altLang="en-US" sz="1500" b="1" kern="1200" dirty="0">
                        <a:solidFill>
                          <a:schemeClr val="bg1"/>
                        </a:solidFill>
                        <a:latin typeface="+mn-lt"/>
                        <a:ea typeface="+mn-ea"/>
                        <a:cs typeface="+mn-cs"/>
                      </a:endParaRPr>
                    </a:p>
                  </a:txBody>
                  <a:tcPr anchor="ctr"/>
                </a:tc>
              </a:tr>
              <a:tr h="475425">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A-08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中国气象学会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2014.11.05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2018.11.05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B-17T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中国标准化协会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2016.10.25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2021.10.25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B-33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中国稀土学会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2016.12.18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2021.12.18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9525" marR="9525" marT="9525"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B-49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中国材料研究学会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2016.04.16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2020.04.16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9525" marR="9525" marT="9525"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B-52T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中国职业安全健康协会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2016.03.31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2021.03.31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9525" marR="9525" marT="9525"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B-63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中国复合材料学会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2016.11.13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2020.11.13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9525" marR="9525" marT="9525"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B-69T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中国海洋工程咨询协会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2016.05.22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2021.05.22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9525" marR="9525" marT="9525"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B-78G</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国际粉体检测与控制联合会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2016.11.18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2020.11.18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9525" marR="9525" marT="9525" marB="0" anchor="ctr" anchorCtr="1"/>
                </a:tc>
              </a:tr>
              <a:tr h="503116">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C-11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中国蚕学会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2016.12.16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2021.12.16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C-15T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中国植物营养与肥料学会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2016.11.22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2020.11.22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D-15T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中国心理卫生协会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2016.08.25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2021.08.25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dirty="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158"/>
          </a:xfrm>
        </p:spPr>
        <p:txBody>
          <a:bodyPr>
            <a:normAutofit/>
          </a:bodyPr>
          <a:lstStyle/>
          <a:p>
            <a:r>
              <a:rPr lang="zh-CN" altLang="zh-CN" sz="2800" dirty="0"/>
              <a:t>已到届顺延至</a:t>
            </a:r>
            <a:r>
              <a:rPr lang="en-US" altLang="zh-CN" sz="2800" dirty="0"/>
              <a:t>2022</a:t>
            </a:r>
            <a:r>
              <a:rPr lang="zh-CN" altLang="zh-CN" sz="2800" dirty="0"/>
              <a:t>年</a:t>
            </a:r>
            <a:r>
              <a:rPr lang="zh-CN" altLang="zh-CN" sz="2800" dirty="0" smtClean="0"/>
              <a:t>换届</a:t>
            </a:r>
            <a:r>
              <a:rPr lang="zh-CN" altLang="en-US" sz="2800" dirty="0" smtClean="0"/>
              <a:t>的</a:t>
            </a:r>
            <a:r>
              <a:rPr lang="zh-CN" altLang="zh-CN" sz="2800" dirty="0" smtClean="0"/>
              <a:t>学会</a:t>
            </a:r>
            <a:r>
              <a:rPr lang="zh-CN" altLang="zh-CN" sz="2800" dirty="0"/>
              <a:t>（</a:t>
            </a:r>
            <a:r>
              <a:rPr lang="en-US" altLang="zh-CN" sz="2800" dirty="0"/>
              <a:t>22</a:t>
            </a:r>
            <a:r>
              <a:rPr lang="zh-CN" altLang="zh-CN" sz="2800" dirty="0"/>
              <a:t>个）</a:t>
            </a:r>
            <a:endParaRPr lang="zh-CN" altLang="en-US" sz="2800" dirty="0"/>
          </a:p>
        </p:txBody>
      </p:sp>
      <p:graphicFrame>
        <p:nvGraphicFramePr>
          <p:cNvPr id="5" name="表格 4"/>
          <p:cNvGraphicFramePr>
            <a:graphicFrameLocks noGrp="1"/>
          </p:cNvGraphicFramePr>
          <p:nvPr>
            <p:custDataLst>
              <p:tags r:id="rId1"/>
            </p:custDataLst>
          </p:nvPr>
        </p:nvGraphicFramePr>
        <p:xfrm>
          <a:off x="179634" y="836784"/>
          <a:ext cx="8784731" cy="5760482"/>
        </p:xfrm>
        <a:graphic>
          <a:graphicData uri="http://schemas.openxmlformats.org/drawingml/2006/table">
            <a:tbl>
              <a:tblPr firstRow="1" bandRow="1">
                <a:tableStyleId>{5C22544A-7EE6-4342-B048-85BDC9FD1C3A}</a:tableStyleId>
              </a:tblPr>
              <a:tblGrid>
                <a:gridCol w="632406"/>
                <a:gridCol w="621129"/>
                <a:gridCol w="2329236"/>
                <a:gridCol w="1241631"/>
                <a:gridCol w="576048"/>
                <a:gridCol w="1224102"/>
                <a:gridCol w="1296108"/>
                <a:gridCol w="864071"/>
              </a:tblGrid>
              <a:tr h="503116">
                <a:tc>
                  <a:txBody>
                    <a:bodyPr/>
                    <a:lstStyle/>
                    <a:p>
                      <a:pPr algn="ctr" fontAlgn="ctr">
                        <a:spcAft>
                          <a:spcPts val="0"/>
                        </a:spcAft>
                      </a:pPr>
                      <a:r>
                        <a:rPr lang="zh-CN" sz="1500" b="1" kern="1200" dirty="0">
                          <a:solidFill>
                            <a:schemeClr val="bg1"/>
                          </a:solidFill>
                          <a:latin typeface="+mn-lt"/>
                          <a:ea typeface="+mn-ea"/>
                          <a:cs typeface="+mn-cs"/>
                        </a:rPr>
                        <a:t>序号</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编码</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学会</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最近一次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任期</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年限</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下一次</a:t>
                      </a:r>
                      <a:br>
                        <a:rPr lang="en-US" sz="1500" b="1" kern="1200" dirty="0">
                          <a:solidFill>
                            <a:schemeClr val="bg1"/>
                          </a:solidFill>
                          <a:latin typeface="+mn-lt"/>
                          <a:ea typeface="+mn-ea"/>
                          <a:cs typeface="+mn-cs"/>
                        </a:rPr>
                      </a:br>
                      <a:r>
                        <a:rPr lang="zh-CN" sz="1500" b="1" kern="1200" dirty="0">
                          <a:solidFill>
                            <a:schemeClr val="bg1"/>
                          </a:solidFill>
                          <a:latin typeface="+mn-lt"/>
                          <a:ea typeface="+mn-ea"/>
                          <a:cs typeface="+mn-cs"/>
                        </a:rPr>
                        <a:t>应换届时间</a:t>
                      </a:r>
                      <a:endParaRPr lang="zh-CN" sz="1500" b="1" kern="1200" dirty="0">
                        <a:solidFill>
                          <a:schemeClr val="bg1"/>
                        </a:solidFill>
                        <a:latin typeface="+mn-lt"/>
                        <a:ea typeface="+mn-ea"/>
                        <a:cs typeface="+mn-cs"/>
                      </a:endParaRPr>
                    </a:p>
                  </a:txBody>
                  <a:tcPr marL="68580" marR="68580" marT="0" marB="0" anchor="ctr"/>
                </a:tc>
                <a:tc>
                  <a:txBody>
                    <a:bodyPr/>
                    <a:lstStyle/>
                    <a:p>
                      <a:pPr algn="ctr" fontAlgn="ctr">
                        <a:spcAft>
                          <a:spcPts val="0"/>
                        </a:spcAft>
                      </a:pPr>
                      <a:r>
                        <a:rPr lang="zh-CN" sz="1500" b="1" kern="1200" dirty="0">
                          <a:solidFill>
                            <a:schemeClr val="bg1"/>
                          </a:solidFill>
                          <a:latin typeface="+mn-lt"/>
                          <a:ea typeface="+mn-ea"/>
                          <a:cs typeface="+mn-cs"/>
                        </a:rPr>
                        <a:t>备注</a:t>
                      </a:r>
                      <a:endParaRPr lang="zh-CN" sz="1500" b="1" kern="1200" dirty="0">
                        <a:solidFill>
                          <a:schemeClr val="bg1"/>
                        </a:solidFill>
                        <a:latin typeface="+mn-lt"/>
                        <a:ea typeface="+mn-ea"/>
                        <a:cs typeface="+mn-cs"/>
                      </a:endParaRPr>
                    </a:p>
                  </a:txBody>
                  <a:tcPr marL="68580" marR="68580" marT="0" marB="0" anchor="ctr"/>
                </a:tc>
                <a:tc>
                  <a:txBody>
                    <a:bodyPr/>
                    <a:lstStyle/>
                    <a:p>
                      <a:pPr algn="ctr"/>
                      <a:r>
                        <a:rPr lang="zh-CN" altLang="en-US" sz="1500" b="1" kern="1200" dirty="0" smtClean="0">
                          <a:solidFill>
                            <a:schemeClr val="bg1"/>
                          </a:solidFill>
                          <a:latin typeface="+mn-lt"/>
                          <a:ea typeface="+mn-ea"/>
                          <a:cs typeface="+mn-cs"/>
                        </a:rPr>
                        <a:t>责任人</a:t>
                      </a:r>
                      <a:endParaRPr lang="zh-CN" altLang="en-US" sz="1500" b="1" kern="1200" dirty="0">
                        <a:solidFill>
                          <a:schemeClr val="bg1"/>
                        </a:solidFill>
                        <a:latin typeface="+mn-lt"/>
                        <a:ea typeface="+mn-ea"/>
                        <a:cs typeface="+mn-cs"/>
                      </a:endParaRPr>
                    </a:p>
                  </a:txBody>
                  <a:tcPr anchor="ctr"/>
                </a:tc>
              </a:tr>
              <a:tr h="475425">
                <a:tc>
                  <a:txBody>
                    <a:bodyPr/>
                    <a:lstStyle/>
                    <a:p>
                      <a:pPr algn="ctr" fontAlgn="ctr">
                        <a:spcAft>
                          <a:spcPts val="0"/>
                        </a:spcAft>
                      </a:pPr>
                      <a:r>
                        <a:rPr lang="en-US" sz="1500" b="1" kern="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12</a:t>
                      </a:r>
                      <a:endParaRPr lang="zh-CN" sz="15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中国康复医学会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2015.12.16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2020.12.16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D-24T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中国医学救援协会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2016.07.01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2021.07.01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E-03</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中国技术经济学会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2016.08.06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2021.08.06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E-16T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中国可持续发展研究会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2016.12.21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2020.12.21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16</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E-25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中国老科学技术工作者协会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2015.10.20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2020.10.20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许  冰</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17</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E-27T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中国城市规划学会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2016.05.29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2020.05.29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18</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E-28T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中国产学研合作促进会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2013.12.14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2018.12.14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周学胜</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19</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E-29T</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中国知识产权研究会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2017.11.14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2021.11.14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3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仅为团体会员</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a:solidFill>
                            <a:srgbClr val="000000"/>
                          </a:solidFill>
                          <a:effectLst/>
                          <a:latin typeface="仿宋_GB2312" panose="02010609030101010101" pitchFamily="49" charset="-122"/>
                          <a:ea typeface="仿宋_GB2312" panose="02010609030101010101" pitchFamily="49" charset="-122"/>
                        </a:rPr>
                        <a:t>胡春华</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503116">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E-36W</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中国经济科技开发国际交流协会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2016.12.20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2021.12.20</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崔新阳</a:t>
                      </a:r>
                      <a:endPar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E-38W</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中国微量元素科学研究会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2015.03.21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4</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2019.03.21</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r h="475425">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22</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E-43W</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spcAft>
                          <a:spcPts val="0"/>
                        </a:spcAft>
                      </a:pPr>
                      <a:r>
                        <a:rPr lang="zh-CN" sz="1500" b="1" kern="0">
                          <a:solidFill>
                            <a:srgbClr val="000000"/>
                          </a:solidFill>
                          <a:effectLst/>
                          <a:latin typeface="Calibri" panose="020F0502020204030204" charset="0"/>
                          <a:ea typeface="仿宋_GB2312" panose="02010609030101010101" pitchFamily="49" charset="-122"/>
                          <a:cs typeface="仿宋_GB2312" panose="02010609030101010101" pitchFamily="49" charset="-122"/>
                        </a:rPr>
                        <a:t>中国反邪教协会</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2014.10.15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fontAlgn="ctr">
                        <a:spcAft>
                          <a:spcPts val="0"/>
                        </a:spcAft>
                      </a:pPr>
                      <a:r>
                        <a:rPr lang="en-US" sz="1500" b="1" kern="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2019.10.15</a:t>
                      </a:r>
                      <a:endParaRPr lang="zh-CN" sz="1500" b="1"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300" b="1" kern="100" dirty="0">
                          <a:solidFill>
                            <a:srgbClr val="000000"/>
                          </a:solidFill>
                          <a:effectLst/>
                          <a:latin typeface="仿宋_GB2312" panose="02010609030101010101" pitchFamily="49" charset="-122"/>
                          <a:ea typeface="宋体" panose="02010600030101010101" pitchFamily="2" charset="-122"/>
                          <a:cs typeface="仿宋_GB2312" panose="02010609030101010101" pitchFamily="49" charset="-122"/>
                        </a:rPr>
                        <a:t> </a:t>
                      </a:r>
                      <a:endParaRPr lang="zh-CN" sz="13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l" fontAlgn="ctr"/>
                      <a:r>
                        <a:rPr lang="zh-CN" altLang="en-US" sz="1500" b="1" i="0" u="none" strike="noStrike" dirty="0" smtClean="0">
                          <a:solidFill>
                            <a:srgbClr val="000000"/>
                          </a:solidFill>
                          <a:effectLst/>
                          <a:latin typeface="仿宋_GB2312" panose="02010609030101010101" pitchFamily="49" charset="-122"/>
                          <a:ea typeface="仿宋_GB2312" panose="02010609030101010101" pitchFamily="49" charset="-122"/>
                        </a:rPr>
                        <a:t>胡  末</a:t>
                      </a:r>
                      <a:endParaRPr lang="zh-CN" altLang="en-US" sz="15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0" marR="0" marT="0" marB="0" anchor="ctr" anchorCtr="1"/>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联系方式</a:t>
            </a:r>
            <a:endParaRPr lang="zh-CN" altLang="en-US" sz="3200" dirty="0"/>
          </a:p>
        </p:txBody>
      </p:sp>
      <p:sp>
        <p:nvSpPr>
          <p:cNvPr id="3" name="内容占位符 2"/>
          <p:cNvSpPr>
            <a:spLocks noGrp="1"/>
          </p:cNvSpPr>
          <p:nvPr>
            <p:ph idx="1"/>
          </p:nvPr>
        </p:nvSpPr>
        <p:spPr>
          <a:xfrm>
            <a:off x="755682" y="1196814"/>
            <a:ext cx="7848654" cy="5112426"/>
          </a:xfrm>
        </p:spPr>
        <p:txBody>
          <a:bodyPr>
            <a:normAutofit lnSpcReduction="10000"/>
          </a:bodyPr>
          <a:lstStyle/>
          <a:p>
            <a:r>
              <a:rPr lang="zh-CN" altLang="en-US" sz="2000" dirty="0" smtClean="0">
                <a:latin typeface="+mn-ea"/>
              </a:rPr>
              <a:t>中国</a:t>
            </a:r>
            <a:r>
              <a:rPr lang="zh-CN" altLang="en-US" sz="2000" dirty="0">
                <a:latin typeface="+mn-ea"/>
              </a:rPr>
              <a:t>科协学会学术部学会管理处</a:t>
            </a:r>
            <a:endParaRPr lang="zh-CN" altLang="en-US" sz="2000" dirty="0">
              <a:latin typeface="+mn-ea"/>
            </a:endParaRPr>
          </a:p>
          <a:p>
            <a:r>
              <a:rPr lang="zh-CN" altLang="en-US" sz="2000" b="1" dirty="0" smtClean="0">
                <a:latin typeface="+mn-ea"/>
              </a:rPr>
              <a:t>联  </a:t>
            </a:r>
            <a:r>
              <a:rPr lang="zh-CN" altLang="en-US" sz="2000" b="1" dirty="0">
                <a:latin typeface="+mn-ea"/>
              </a:rPr>
              <a:t>系 </a:t>
            </a:r>
            <a:r>
              <a:rPr lang="zh-CN" altLang="en-US" sz="2000" b="1" dirty="0" smtClean="0">
                <a:latin typeface="+mn-ea"/>
              </a:rPr>
              <a:t> 人</a:t>
            </a:r>
            <a:r>
              <a:rPr lang="zh-CN" altLang="en-US" sz="2000" b="1" dirty="0">
                <a:latin typeface="+mn-ea"/>
              </a:rPr>
              <a:t>：</a:t>
            </a:r>
            <a:r>
              <a:rPr lang="zh-CN" altLang="en-US" sz="2000" dirty="0">
                <a:latin typeface="+mn-ea"/>
              </a:rPr>
              <a:t>徐  </a:t>
            </a:r>
            <a:r>
              <a:rPr lang="zh-CN" altLang="en-US" sz="2000" dirty="0" smtClean="0">
                <a:latin typeface="+mn-ea"/>
              </a:rPr>
              <a:t> 腾 </a:t>
            </a:r>
            <a:r>
              <a:rPr lang="zh-CN" altLang="en-US" sz="2000" dirty="0">
                <a:latin typeface="+mn-ea"/>
              </a:rPr>
              <a:t> </a:t>
            </a:r>
            <a:endParaRPr lang="en-US" altLang="zh-CN" sz="2000" dirty="0" smtClean="0">
              <a:latin typeface="+mn-ea"/>
            </a:endParaRPr>
          </a:p>
          <a:p>
            <a:r>
              <a:rPr lang="zh-CN" altLang="en-US" sz="2000" b="1" dirty="0" smtClean="0">
                <a:latin typeface="+mn-ea"/>
              </a:rPr>
              <a:t>联系</a:t>
            </a:r>
            <a:r>
              <a:rPr lang="zh-CN" altLang="en-US" sz="2000" b="1" dirty="0">
                <a:latin typeface="+mn-ea"/>
              </a:rPr>
              <a:t>方式：</a:t>
            </a:r>
            <a:r>
              <a:rPr lang="en-US" altLang="zh-CN" sz="2000" dirty="0" smtClean="0">
                <a:latin typeface="+mn-ea"/>
              </a:rPr>
              <a:t>010-68571435</a:t>
            </a:r>
            <a:endParaRPr lang="en-US" altLang="zh-CN" sz="2000" dirty="0" smtClean="0">
              <a:latin typeface="+mn-ea"/>
            </a:endParaRPr>
          </a:p>
          <a:p>
            <a:endParaRPr lang="en-US" altLang="zh-CN" sz="2000" dirty="0">
              <a:latin typeface="+mn-ea"/>
            </a:endParaRPr>
          </a:p>
          <a:p>
            <a:r>
              <a:rPr lang="zh-CN" altLang="en-US" sz="2000" dirty="0">
                <a:latin typeface="+mn-ea"/>
              </a:rPr>
              <a:t>中国科协学会服务中心学会组织处</a:t>
            </a:r>
            <a:endParaRPr lang="zh-CN" altLang="en-US" sz="2000" dirty="0">
              <a:latin typeface="+mn-ea"/>
            </a:endParaRPr>
          </a:p>
          <a:p>
            <a:r>
              <a:rPr lang="zh-CN" altLang="en-US" sz="2000" b="1" dirty="0">
                <a:latin typeface="+mn-ea"/>
              </a:rPr>
              <a:t>联 系 人：</a:t>
            </a:r>
            <a:r>
              <a:rPr lang="zh-CN" altLang="en-US" sz="2000" dirty="0" smtClean="0">
                <a:latin typeface="+mn-ea"/>
              </a:rPr>
              <a:t>许    冰，</a:t>
            </a:r>
            <a:r>
              <a:rPr lang="en-US" altLang="zh-CN" sz="2000" dirty="0" smtClean="0">
                <a:latin typeface="+mn-ea"/>
              </a:rPr>
              <a:t>010-62194554</a:t>
            </a:r>
            <a:endParaRPr lang="en-US" altLang="zh-CN" sz="2000" dirty="0">
              <a:latin typeface="+mn-ea"/>
            </a:endParaRPr>
          </a:p>
          <a:p>
            <a:r>
              <a:rPr lang="zh-CN" altLang="en-US" sz="2000" dirty="0" smtClean="0">
                <a:latin typeface="+mn-ea"/>
              </a:rPr>
              <a:t>                   胡    末，</a:t>
            </a:r>
            <a:r>
              <a:rPr lang="en-US" altLang="zh-CN" sz="2000" dirty="0" smtClean="0">
                <a:latin typeface="+mn-ea"/>
              </a:rPr>
              <a:t>010-62194554</a:t>
            </a:r>
            <a:endParaRPr lang="en-US" altLang="zh-CN" sz="2000" dirty="0" smtClean="0">
              <a:latin typeface="+mn-ea"/>
            </a:endParaRPr>
          </a:p>
          <a:p>
            <a:r>
              <a:rPr lang="zh-CN" altLang="en-US" sz="2000" dirty="0" smtClean="0">
                <a:latin typeface="+mn-ea"/>
              </a:rPr>
              <a:t>                   胡春华，</a:t>
            </a:r>
            <a:r>
              <a:rPr lang="en-US" altLang="zh-CN" sz="2000" dirty="0">
                <a:latin typeface="+mn-ea"/>
              </a:rPr>
              <a:t>010-62197652</a:t>
            </a:r>
            <a:endParaRPr lang="en-US" altLang="zh-CN" sz="2000" dirty="0">
              <a:latin typeface="+mn-ea"/>
            </a:endParaRPr>
          </a:p>
          <a:p>
            <a:r>
              <a:rPr lang="zh-CN" altLang="en-US" sz="2000" dirty="0" smtClean="0">
                <a:latin typeface="+mn-ea"/>
              </a:rPr>
              <a:t>                   周</a:t>
            </a:r>
            <a:r>
              <a:rPr lang="zh-CN" altLang="en-US" sz="2000" dirty="0">
                <a:latin typeface="+mn-ea"/>
              </a:rPr>
              <a:t>学</a:t>
            </a:r>
            <a:r>
              <a:rPr lang="zh-CN" altLang="en-US" sz="2000" dirty="0" smtClean="0">
                <a:latin typeface="+mn-ea"/>
              </a:rPr>
              <a:t>胜，</a:t>
            </a:r>
            <a:r>
              <a:rPr lang="en-US" altLang="zh-CN" sz="2000" dirty="0">
                <a:latin typeface="+mn-ea"/>
              </a:rPr>
              <a:t>010-62124919</a:t>
            </a:r>
            <a:endParaRPr lang="en-US" altLang="zh-CN" sz="2000" dirty="0">
              <a:latin typeface="+mn-ea"/>
            </a:endParaRPr>
          </a:p>
          <a:p>
            <a:r>
              <a:rPr lang="zh-CN" altLang="en-US" sz="2000" dirty="0">
                <a:latin typeface="+mn-ea"/>
              </a:rPr>
              <a:t>        </a:t>
            </a:r>
            <a:r>
              <a:rPr lang="zh-CN" altLang="en-US" sz="2000" dirty="0" smtClean="0">
                <a:latin typeface="+mn-ea"/>
              </a:rPr>
              <a:t>           </a:t>
            </a:r>
            <a:r>
              <a:rPr lang="zh-CN" altLang="en-US" sz="2000" dirty="0">
                <a:latin typeface="+mn-ea"/>
              </a:rPr>
              <a:t>崔新阳，</a:t>
            </a:r>
            <a:r>
              <a:rPr lang="en-US" altLang="zh-CN" sz="2000" dirty="0">
                <a:latin typeface="+mn-ea"/>
              </a:rPr>
              <a:t>010-</a:t>
            </a:r>
            <a:r>
              <a:rPr lang="zh-CN" altLang="zh-CN" sz="2000" dirty="0">
                <a:latin typeface="+mn-ea"/>
              </a:rPr>
              <a:t>62190977</a:t>
            </a:r>
            <a:endParaRPr lang="en-US" altLang="zh-CN" sz="2000" dirty="0">
              <a:latin typeface="+mn-ea"/>
            </a:endParaRPr>
          </a:p>
          <a:p>
            <a:r>
              <a:rPr lang="zh-CN" altLang="en-US" sz="2000" b="1" dirty="0" smtClean="0">
                <a:latin typeface="+mn-ea"/>
              </a:rPr>
              <a:t>电子</a:t>
            </a:r>
            <a:r>
              <a:rPr lang="zh-CN" altLang="en-US" sz="2000" b="1" dirty="0">
                <a:latin typeface="+mn-ea"/>
              </a:rPr>
              <a:t>信箱：</a:t>
            </a:r>
            <a:r>
              <a:rPr lang="en-US" altLang="zh-CN" sz="2000" dirty="0">
                <a:latin typeface="+mn-ea"/>
              </a:rPr>
              <a:t>nj@cast.org.cn</a:t>
            </a:r>
            <a:endParaRPr lang="en-US" altLang="zh-CN" sz="2000" dirty="0">
              <a:latin typeface="+mn-ea"/>
            </a:endParaRPr>
          </a:p>
          <a:p>
            <a:r>
              <a:rPr lang="zh-CN" altLang="en-US" sz="2000" b="1" dirty="0">
                <a:latin typeface="+mn-ea"/>
              </a:rPr>
              <a:t>通讯地址：</a:t>
            </a:r>
            <a:r>
              <a:rPr lang="zh-CN" altLang="en-US" sz="2000" dirty="0">
                <a:latin typeface="+mn-ea"/>
              </a:rPr>
              <a:t>北京市海淀区学院南路</a:t>
            </a:r>
            <a:r>
              <a:rPr lang="en-US" altLang="zh-CN" sz="2000" dirty="0">
                <a:latin typeface="+mn-ea"/>
              </a:rPr>
              <a:t>86</a:t>
            </a:r>
            <a:r>
              <a:rPr lang="zh-CN" altLang="en-US" sz="2000" dirty="0">
                <a:latin typeface="+mn-ea"/>
              </a:rPr>
              <a:t>号东</a:t>
            </a:r>
            <a:r>
              <a:rPr lang="en-US" altLang="zh-CN" sz="2000" dirty="0">
                <a:latin typeface="+mn-ea"/>
              </a:rPr>
              <a:t>518</a:t>
            </a:r>
            <a:r>
              <a:rPr lang="zh-CN" altLang="en-US" sz="2000" dirty="0">
                <a:latin typeface="+mn-ea"/>
              </a:rPr>
              <a:t>室（</a:t>
            </a:r>
            <a:r>
              <a:rPr lang="en-US" altLang="zh-CN" sz="2000" dirty="0">
                <a:latin typeface="+mn-ea"/>
              </a:rPr>
              <a:t>100081</a:t>
            </a:r>
            <a:r>
              <a:rPr lang="zh-CN" altLang="en-US" sz="2000" dirty="0" smtClean="0">
                <a:latin typeface="+mn-ea"/>
              </a:rPr>
              <a:t>）</a:t>
            </a:r>
            <a:endParaRPr lang="zh-CN" altLang="en-US" sz="2000" dirty="0">
              <a:latin typeface="+mn-ea"/>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1"/>
          <p:cNvSpPr txBox="1">
            <a:spLocks noChangeArrowheads="1"/>
          </p:cNvSpPr>
          <p:nvPr/>
        </p:nvSpPr>
        <p:spPr bwMode="auto">
          <a:xfrm>
            <a:off x="2643189" y="2636838"/>
            <a:ext cx="27928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7200" dirty="0" smtClean="0">
                <a:solidFill>
                  <a:srgbClr val="0070C0"/>
                </a:solidFill>
                <a:latin typeface="华文琥珀" panose="02010800040101010101" pitchFamily="2" charset="-122"/>
                <a:ea typeface="华文琥珀" panose="02010800040101010101" pitchFamily="2" charset="-122"/>
              </a:rPr>
              <a:t>谢  谢！</a:t>
            </a:r>
            <a:endParaRPr lang="zh-CN" altLang="en-US" sz="7200" dirty="0">
              <a:solidFill>
                <a:srgbClr val="0070C0"/>
              </a:solidFill>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09600"/>
            <a:ext cx="6347713" cy="731226"/>
          </a:xfrm>
        </p:spPr>
        <p:txBody>
          <a:bodyPr/>
          <a:lstStyle/>
          <a:p>
            <a:r>
              <a:rPr lang="zh-CN" altLang="en-US" dirty="0" smtClean="0"/>
              <a:t>审查重点：</a:t>
            </a:r>
            <a:endParaRPr lang="zh-CN" altLang="en-US" dirty="0"/>
          </a:p>
        </p:txBody>
      </p:sp>
      <p:sp>
        <p:nvSpPr>
          <p:cNvPr id="3" name="内容占位符 2"/>
          <p:cNvSpPr>
            <a:spLocks noGrp="1"/>
          </p:cNvSpPr>
          <p:nvPr>
            <p:ph idx="1"/>
          </p:nvPr>
        </p:nvSpPr>
        <p:spPr>
          <a:xfrm>
            <a:off x="755682" y="1371236"/>
            <a:ext cx="7272606" cy="5082016"/>
          </a:xfrm>
        </p:spPr>
        <p:txBody>
          <a:bodyPr>
            <a:noAutofit/>
          </a:bodyPr>
          <a:lstStyle/>
          <a:p>
            <a:r>
              <a:rPr lang="en-US" altLang="zh-CN" sz="2200" dirty="0"/>
              <a:t>1.</a:t>
            </a:r>
            <a:r>
              <a:rPr lang="zh-CN" altLang="zh-CN" sz="2200" dirty="0"/>
              <a:t>未按规定建立党组织的；</a:t>
            </a:r>
            <a:endParaRPr lang="zh-CN" altLang="zh-CN" sz="2200" dirty="0"/>
          </a:p>
          <a:p>
            <a:r>
              <a:rPr lang="en-US" altLang="zh-CN" sz="2200" dirty="0"/>
              <a:t>2.</a:t>
            </a:r>
            <a:r>
              <a:rPr lang="zh-CN" altLang="zh-CN" sz="2200" dirty="0"/>
              <a:t>未将党的建设和社会主义核心价值观写入章程的；</a:t>
            </a:r>
            <a:endParaRPr lang="zh-CN" altLang="zh-CN" sz="2200" dirty="0"/>
          </a:p>
          <a:p>
            <a:r>
              <a:rPr lang="en-US" altLang="zh-CN" sz="2200" dirty="0"/>
              <a:t>3.2021</a:t>
            </a:r>
            <a:r>
              <a:rPr lang="zh-CN" altLang="zh-CN" sz="2200" dirty="0"/>
              <a:t>年度未按照章程规定召开会员（代表）大会、理事会、常务理事会的；</a:t>
            </a:r>
            <a:endParaRPr lang="zh-CN" altLang="zh-CN" sz="2200" dirty="0"/>
          </a:p>
          <a:p>
            <a:r>
              <a:rPr lang="en-US" altLang="zh-CN" sz="2200" dirty="0"/>
              <a:t>4.</a:t>
            </a:r>
            <a:r>
              <a:rPr lang="zh-CN" altLang="zh-CN" sz="2200" dirty="0"/>
              <a:t>未按照章程规定按期换届的；</a:t>
            </a:r>
            <a:endParaRPr lang="zh-CN" altLang="zh-CN" sz="2200" dirty="0"/>
          </a:p>
          <a:p>
            <a:r>
              <a:rPr lang="en-US" altLang="zh-CN" sz="2200" dirty="0"/>
              <a:t>5.</a:t>
            </a:r>
            <a:r>
              <a:rPr lang="zh-CN" altLang="zh-CN" sz="2200" dirty="0"/>
              <a:t>负责人超龄、超届任职的；</a:t>
            </a:r>
            <a:endParaRPr lang="zh-CN" altLang="zh-CN" sz="2200" dirty="0"/>
          </a:p>
          <a:p>
            <a:r>
              <a:rPr lang="en-US" altLang="zh-CN" sz="2200" dirty="0">
                <a:solidFill>
                  <a:srgbClr val="FF0000"/>
                </a:solidFill>
              </a:rPr>
              <a:t>6.</a:t>
            </a:r>
            <a:r>
              <a:rPr lang="zh-CN" altLang="zh-CN" sz="2200" dirty="0">
                <a:solidFill>
                  <a:srgbClr val="FF0000"/>
                </a:solidFill>
              </a:rPr>
              <a:t>未按照规定办理变更登记、章程核准、负责人备案的；</a:t>
            </a:r>
            <a:endParaRPr lang="zh-CN" altLang="zh-CN" sz="2200" dirty="0">
              <a:solidFill>
                <a:srgbClr val="FF0000"/>
              </a:solidFill>
            </a:endParaRPr>
          </a:p>
          <a:p>
            <a:r>
              <a:rPr lang="en-US" altLang="zh-CN" sz="2200" dirty="0"/>
              <a:t>7.2021</a:t>
            </a:r>
            <a:r>
              <a:rPr lang="zh-CN" altLang="zh-CN" sz="2200" dirty="0"/>
              <a:t>年度未依法依章程开展业务活动的；</a:t>
            </a:r>
            <a:endParaRPr lang="zh-CN" altLang="zh-CN" sz="2200" dirty="0"/>
          </a:p>
          <a:p>
            <a:r>
              <a:rPr lang="en-US" altLang="zh-CN" sz="2200" dirty="0"/>
              <a:t>8.</a:t>
            </a:r>
            <a:r>
              <a:rPr lang="zh-CN" altLang="zh-CN" sz="2200" dirty="0"/>
              <a:t>分支机构、代表机构设立或管理不符合规定的</a:t>
            </a:r>
            <a:r>
              <a:rPr lang="zh-CN" altLang="zh-CN" sz="2200" dirty="0" smtClean="0"/>
              <a:t>；</a:t>
            </a:r>
            <a:endParaRPr lang="zh-CN" altLang="zh-CN" sz="2200" dirty="0"/>
          </a:p>
          <a:p>
            <a:r>
              <a:rPr lang="en-US" altLang="zh-CN" sz="2200" dirty="0"/>
              <a:t>9.</a:t>
            </a:r>
            <a:r>
              <a:rPr lang="zh-CN" altLang="zh-CN" sz="2200" dirty="0"/>
              <a:t>会费标准不符合有关规定的；</a:t>
            </a:r>
            <a:endParaRPr lang="zh-CN" altLang="zh-CN" sz="2200" dirty="0"/>
          </a:p>
          <a:p>
            <a:r>
              <a:rPr lang="en-US" altLang="zh-CN" sz="2200" dirty="0"/>
              <a:t>10.</a:t>
            </a:r>
            <a:r>
              <a:rPr lang="zh-CN" altLang="zh-CN" sz="2200" dirty="0"/>
              <a:t>存在违法违规收费行为的</a:t>
            </a:r>
            <a:r>
              <a:rPr lang="zh-CN" altLang="zh-CN" sz="2200" dirty="0" smtClean="0"/>
              <a:t>；</a:t>
            </a:r>
            <a:endParaRPr lang="zh-CN" altLang="zh-CN"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609600"/>
            <a:ext cx="6347713" cy="731226"/>
          </a:xfrm>
        </p:spPr>
        <p:txBody>
          <a:bodyPr/>
          <a:lstStyle/>
          <a:p>
            <a:r>
              <a:rPr lang="zh-CN" altLang="en-US" dirty="0" smtClean="0"/>
              <a:t>审查重点：</a:t>
            </a:r>
            <a:endParaRPr lang="zh-CN" altLang="en-US" dirty="0"/>
          </a:p>
        </p:txBody>
      </p:sp>
      <p:sp>
        <p:nvSpPr>
          <p:cNvPr id="3" name="内容占位符 2"/>
          <p:cNvSpPr>
            <a:spLocks noGrp="1"/>
          </p:cNvSpPr>
          <p:nvPr>
            <p:ph idx="1"/>
          </p:nvPr>
        </p:nvSpPr>
        <p:spPr>
          <a:xfrm>
            <a:off x="755682" y="1371236"/>
            <a:ext cx="7056588" cy="5082016"/>
          </a:xfrm>
        </p:spPr>
        <p:txBody>
          <a:bodyPr>
            <a:normAutofit/>
          </a:bodyPr>
          <a:lstStyle/>
          <a:p>
            <a:r>
              <a:rPr lang="en-US" altLang="zh-CN" sz="2200" dirty="0"/>
              <a:t>11.</a:t>
            </a:r>
            <a:r>
              <a:rPr lang="zh-CN" altLang="zh-CN" sz="2200" dirty="0"/>
              <a:t>财务管理或资金、资产使用存在违规情形的；</a:t>
            </a:r>
            <a:endParaRPr lang="zh-CN" altLang="zh-CN" sz="2200" dirty="0"/>
          </a:p>
          <a:p>
            <a:r>
              <a:rPr lang="en-US" altLang="zh-CN" sz="2200" dirty="0"/>
              <a:t>12.</a:t>
            </a:r>
            <a:r>
              <a:rPr lang="zh-CN" altLang="zh-CN" sz="2200" dirty="0"/>
              <a:t>违反规定开展评比达标表彰活动的；</a:t>
            </a:r>
            <a:endParaRPr lang="zh-CN" altLang="zh-CN" sz="2200" dirty="0"/>
          </a:p>
          <a:p>
            <a:r>
              <a:rPr lang="en-US" altLang="zh-CN" sz="2200" dirty="0"/>
              <a:t>13.</a:t>
            </a:r>
            <a:r>
              <a:rPr lang="zh-CN" altLang="zh-CN" sz="2200" dirty="0"/>
              <a:t>不具备法律规定社会团体法人基本条件的；</a:t>
            </a:r>
            <a:endParaRPr lang="zh-CN" altLang="zh-CN" sz="2200" dirty="0"/>
          </a:p>
          <a:p>
            <a:r>
              <a:rPr lang="en-US" altLang="zh-CN" sz="2200" dirty="0">
                <a:solidFill>
                  <a:srgbClr val="FF0000"/>
                </a:solidFill>
              </a:rPr>
              <a:t>14.</a:t>
            </a:r>
            <a:r>
              <a:rPr lang="zh-CN" altLang="zh-CN" sz="2200" dirty="0">
                <a:solidFill>
                  <a:srgbClr val="FF0000"/>
                </a:solidFill>
              </a:rPr>
              <a:t>年度工作报告书错报、漏报、瞒报的；</a:t>
            </a:r>
            <a:endParaRPr lang="zh-CN" altLang="zh-CN" sz="2200" dirty="0">
              <a:solidFill>
                <a:srgbClr val="FF0000"/>
              </a:solidFill>
            </a:endParaRPr>
          </a:p>
          <a:p>
            <a:r>
              <a:rPr lang="en-US" altLang="zh-CN" sz="2200" dirty="0"/>
              <a:t>15.</a:t>
            </a:r>
            <a:r>
              <a:rPr lang="zh-CN" altLang="zh-CN" sz="2200" dirty="0"/>
              <a:t>未按时报送符合要求的年检材料的；</a:t>
            </a:r>
            <a:endParaRPr lang="zh-CN" altLang="zh-CN" sz="2200" dirty="0"/>
          </a:p>
          <a:p>
            <a:r>
              <a:rPr lang="en-US" altLang="zh-CN" sz="2200" dirty="0"/>
              <a:t>16.</a:t>
            </a:r>
            <a:r>
              <a:rPr lang="zh-CN" altLang="zh-CN" sz="2200" dirty="0"/>
              <a:t>拒不接受或者不按照规定接受监督检查的；</a:t>
            </a:r>
            <a:endParaRPr lang="zh-CN" altLang="zh-CN" sz="2200" dirty="0"/>
          </a:p>
          <a:p>
            <a:r>
              <a:rPr lang="en-US" altLang="zh-CN" sz="2200" dirty="0"/>
              <a:t>17.</a:t>
            </a:r>
            <a:r>
              <a:rPr lang="zh-CN" altLang="zh-CN" sz="2200" dirty="0"/>
              <a:t>受到相关部门处理处罚的；</a:t>
            </a:r>
            <a:endParaRPr lang="zh-CN" altLang="zh-CN" sz="2200" dirty="0"/>
          </a:p>
          <a:p>
            <a:r>
              <a:rPr lang="en-US" altLang="zh-CN" sz="2200" dirty="0">
                <a:solidFill>
                  <a:srgbClr val="FF0000"/>
                </a:solidFill>
              </a:rPr>
              <a:t>18.</a:t>
            </a:r>
            <a:r>
              <a:rPr lang="zh-CN" altLang="zh-CN" sz="2200" dirty="0">
                <a:solidFill>
                  <a:srgbClr val="FF0000"/>
                </a:solidFill>
              </a:rPr>
              <a:t>未遵守非营利活动准则的；</a:t>
            </a:r>
            <a:endParaRPr lang="zh-CN" altLang="zh-CN" sz="2200" dirty="0">
              <a:solidFill>
                <a:srgbClr val="FF0000"/>
              </a:solidFill>
            </a:endParaRPr>
          </a:p>
          <a:p>
            <a:r>
              <a:rPr lang="en-US" altLang="zh-CN" sz="2200" dirty="0"/>
              <a:t>19.</a:t>
            </a:r>
            <a:r>
              <a:rPr lang="zh-CN" altLang="zh-CN" sz="2200" dirty="0"/>
              <a:t>其他违反国家法律法规政策规定和社会团体章程行为的。</a:t>
            </a:r>
            <a:endParaRPr lang="zh-CN" altLang="zh-CN" sz="2200" dirty="0"/>
          </a:p>
        </p:txBody>
      </p:sp>
    </p:spTree>
  </p:cSld>
  <p:clrMapOvr>
    <a:masterClrMapping/>
  </p:clrMapOvr>
</p:sld>
</file>

<file path=ppt/tags/tag1.xml><?xml version="1.0" encoding="utf-8"?>
<p:tagLst xmlns:p="http://schemas.openxmlformats.org/presentationml/2006/main">
  <p:tag name="KSO_WM_UNIT_TABLE_BEAUTIFY" val="smartTable{4a4d5f27-b919-46ae-9ecf-3c829730f767}"/>
</p:tagLst>
</file>

<file path=ppt/tags/tag2.xml><?xml version="1.0" encoding="utf-8"?>
<p:tagLst xmlns:p="http://schemas.openxmlformats.org/presentationml/2006/main">
  <p:tag name="KSO_WM_UNIT_TABLE_BEAUTIFY" val="smartTable{44f47b42-df09-4c5e-b119-e7a9c78764aa}"/>
</p:tagLst>
</file>

<file path=ppt/tags/tag3.xml><?xml version="1.0" encoding="utf-8"?>
<p:tagLst xmlns:p="http://schemas.openxmlformats.org/presentationml/2006/main">
  <p:tag name="KSO_WM_UNIT_TABLE_BEAUTIFY" val="smartTable{173647b2-503e-4e5a-90bb-4e790c9e6ea5}"/>
</p:tagLst>
</file>

<file path=ppt/tags/tag4.xml><?xml version="1.0" encoding="utf-8"?>
<p:tagLst xmlns:p="http://schemas.openxmlformats.org/presentationml/2006/main">
  <p:tag name="KSO_WM_UNIT_TABLE_BEAUTIFY" val="smartTable{e7764fed-6fe8-4bc5-b775-c7bcefa57e82}"/>
</p:tagLst>
</file>

<file path=ppt/tags/tag5.xml><?xml version="1.0" encoding="utf-8"?>
<p:tagLst xmlns:p="http://schemas.openxmlformats.org/presentationml/2006/main">
  <p:tag name="KSO_WM_UNIT_TABLE_BEAUTIFY" val="smartTable{187ade20-defc-46bd-86c6-3f6673906c1b}"/>
</p:tagLst>
</file>

<file path=ppt/tags/tag6.xml><?xml version="1.0" encoding="utf-8"?>
<p:tagLst xmlns:p="http://schemas.openxmlformats.org/presentationml/2006/main">
  <p:tag name="KSO_WM_UNIT_TABLE_BEAUTIFY" val="smartTable{de79427c-31af-464b-a58b-f439ca189171}"/>
</p:tagLst>
</file>

<file path=ppt/tags/tag7.xml><?xml version="1.0" encoding="utf-8"?>
<p:tagLst xmlns:p="http://schemas.openxmlformats.org/presentationml/2006/main">
  <p:tag name="KSO_WM_UNIT_TABLE_BEAUTIFY" val="smartTable{c8491c6f-6776-41ff-a54a-fcbc552f2cfe}"/>
</p:tagLst>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14159</Words>
  <Application>WPS 演示</Application>
  <PresentationFormat>全屏显示(4:3)</PresentationFormat>
  <Paragraphs>1993</Paragraphs>
  <Slides>75</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75</vt:i4>
      </vt:variant>
    </vt:vector>
  </HeadingPairs>
  <TitlesOfParts>
    <vt:vector size="94" baseType="lpstr">
      <vt:lpstr>Arial</vt:lpstr>
      <vt:lpstr>宋体</vt:lpstr>
      <vt:lpstr>Wingdings</vt:lpstr>
      <vt:lpstr>Wingdings 3</vt:lpstr>
      <vt:lpstr>Arial</vt:lpstr>
      <vt:lpstr>华文新魏</vt:lpstr>
      <vt:lpstr>黑体</vt:lpstr>
      <vt:lpstr>微软雅黑</vt:lpstr>
      <vt:lpstr>Arial Unicode MS</vt:lpstr>
      <vt:lpstr>方正姚体</vt:lpstr>
      <vt:lpstr>Trebuchet MS</vt:lpstr>
      <vt:lpstr>Calibri</vt:lpstr>
      <vt:lpstr>楷体</vt:lpstr>
      <vt:lpstr>Times New Roman</vt:lpstr>
      <vt:lpstr>仿宋_GB2312</vt:lpstr>
      <vt:lpstr>楷体_GB2312</vt:lpstr>
      <vt:lpstr>Times New Roman</vt:lpstr>
      <vt:lpstr>华文琥珀</vt:lpstr>
      <vt:lpstr>平面</vt:lpstr>
      <vt:lpstr>2022年全国学会年检 换届工作提示</vt:lpstr>
      <vt:lpstr>学会年检主要程序</vt:lpstr>
      <vt:lpstr>学会年检重要事项</vt:lpstr>
      <vt:lpstr>填报流程</vt:lpstr>
      <vt:lpstr>填报流程</vt:lpstr>
      <vt:lpstr>填报流程</vt:lpstr>
      <vt:lpstr>PowerPoint 演示文稿</vt:lpstr>
      <vt:lpstr>审查重点：</vt:lpstr>
      <vt:lpstr>审查重点：</vt:lpstr>
      <vt:lpstr>重要提示：</vt:lpstr>
      <vt:lpstr>学会年检结论</vt:lpstr>
      <vt:lpstr>民政部年检结论依据及参考材料</vt:lpstr>
      <vt:lpstr>年检主要问题</vt:lpstr>
      <vt:lpstr>年检主要问题</vt:lpstr>
      <vt:lpstr>年检主要问题</vt:lpstr>
      <vt:lpstr>年检主要问题</vt:lpstr>
      <vt:lpstr>年检主要问题</vt:lpstr>
      <vt:lpstr>年检结论的主要影响</vt:lpstr>
      <vt:lpstr>民政部社会组织管理局年检咨询</vt:lpstr>
      <vt:lpstr>PowerPoint 演示文稿</vt:lpstr>
      <vt:lpstr>学会换届重要事项</vt:lpstr>
      <vt:lpstr>换届报批流程</vt:lpstr>
      <vt:lpstr>换届报批流程</vt:lpstr>
      <vt:lpstr>总体要求</vt:lpstr>
      <vt:lpstr>筹备机构</vt:lpstr>
      <vt:lpstr>PowerPoint 演示文稿</vt:lpstr>
      <vt:lpstr>换届时间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注意事项：</vt:lpstr>
      <vt:lpstr>注意事项：</vt:lpstr>
      <vt:lpstr>注意事项：</vt:lpstr>
      <vt:lpstr>PowerPoint 演示文稿</vt:lpstr>
      <vt:lpstr>PowerPoint 演示文稿</vt:lpstr>
      <vt:lpstr>PowerPoint 演示文稿</vt:lpstr>
      <vt:lpstr>PowerPoint 演示文稿</vt:lpstr>
      <vt:lpstr>PowerPoint 演示文稿</vt:lpstr>
      <vt:lpstr>注意事项：</vt:lpstr>
      <vt:lpstr>注意事项：</vt:lpstr>
      <vt:lpstr>章程修改有关要求</vt:lpstr>
      <vt:lpstr>章程修改有关要求</vt:lpstr>
      <vt:lpstr>章程修改有关要求</vt:lpstr>
      <vt:lpstr>章程修改有关要求</vt:lpstr>
      <vt:lpstr>注意事项：</vt:lpstr>
      <vt:lpstr>第一次理事会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2022年已完成换届的学会（3个）</vt:lpstr>
      <vt:lpstr>2022年应换届的学会（48个）</vt:lpstr>
      <vt:lpstr>2022年应换届的学会（48个）</vt:lpstr>
      <vt:lpstr>2022年应换届的学会（48个）</vt:lpstr>
      <vt:lpstr>2022年应换届的学会（48个）</vt:lpstr>
      <vt:lpstr>已到届顺延至2022年换届的学会（22个）</vt:lpstr>
      <vt:lpstr>已到届顺延至2022年换届的学会（22个）</vt:lpstr>
      <vt:lpstr>联系方式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ZCC</dc:creator>
  <cp:lastModifiedBy>东吴船</cp:lastModifiedBy>
  <cp:revision>212</cp:revision>
  <dcterms:created xsi:type="dcterms:W3CDTF">2017-04-19T08:27:00Z</dcterms:created>
  <dcterms:modified xsi:type="dcterms:W3CDTF">2022-03-21T01:50:59Z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2052-11.3.0.9236</vt:lpwstr>
  </property>
</Properties>
</file>